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318" r:id="rId2"/>
    <p:sldId id="292" r:id="rId3"/>
    <p:sldId id="387" r:id="rId4"/>
    <p:sldId id="258" r:id="rId5"/>
    <p:sldId id="369" r:id="rId6"/>
    <p:sldId id="396" r:id="rId7"/>
    <p:sldId id="397" r:id="rId8"/>
    <p:sldId id="398" r:id="rId9"/>
    <p:sldId id="399" r:id="rId10"/>
    <p:sldId id="400" r:id="rId11"/>
    <p:sldId id="401" r:id="rId12"/>
    <p:sldId id="402" r:id="rId13"/>
    <p:sldId id="403" r:id="rId14"/>
    <p:sldId id="404" r:id="rId15"/>
    <p:sldId id="405" r:id="rId16"/>
    <p:sldId id="406" r:id="rId17"/>
    <p:sldId id="365" r:id="rId18"/>
    <p:sldId id="386" r:id="rId19"/>
    <p:sldId id="407" r:id="rId20"/>
    <p:sldId id="408" r:id="rId21"/>
    <p:sldId id="409" r:id="rId22"/>
    <p:sldId id="410" r:id="rId23"/>
    <p:sldId id="411" r:id="rId24"/>
    <p:sldId id="412" r:id="rId25"/>
    <p:sldId id="36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56" autoAdjust="0"/>
    <p:restoredTop sz="94552" autoAdjust="0"/>
  </p:normalViewPr>
  <p:slideViewPr>
    <p:cSldViewPr snapToGrid="0">
      <p:cViewPr varScale="1">
        <p:scale>
          <a:sx n="94" d="100"/>
          <a:sy n="94" d="100"/>
        </p:scale>
        <p:origin x="50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DBE90D-6443-45D5-AB73-6A7D0CBCCF85}"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en-US"/>
        </a:p>
      </dgm:t>
    </dgm:pt>
    <dgm:pt modelId="{E0D21F2D-1907-45F1-9B93-BB1762A94325}" type="pres">
      <dgm:prSet presAssocID="{2FDBE90D-6443-45D5-AB73-6A7D0CBCCF85}" presName="matrix" presStyleCnt="0">
        <dgm:presLayoutVars>
          <dgm:chMax val="1"/>
          <dgm:dir/>
          <dgm:resizeHandles val="exact"/>
        </dgm:presLayoutVars>
      </dgm:prSet>
      <dgm:spPr/>
    </dgm:pt>
  </dgm:ptLst>
  <dgm:cxnLst>
    <dgm:cxn modelId="{0ED6465E-DA6A-4410-A68E-A5C5BDC5C01F}" type="presOf" srcId="{2FDBE90D-6443-45D5-AB73-6A7D0CBCCF85}" destId="{E0D21F2D-1907-45F1-9B93-BB1762A94325}" srcOrd="0" destOrd="0" presId="urn:microsoft.com/office/officeart/2005/8/layout/matrix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jp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FFCED8-506F-49AF-BE73-3D1A33480DE3}" type="datetimeFigureOut">
              <a:rPr lang="en-US" smtClean="0"/>
              <a:t>9/15/2025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394981-F5B7-436B-9962-151FBDD8AD94}" type="slidenum">
              <a:rPr lang="en-US" smtClean="0"/>
              <a:t>‹#›</a:t>
            </a:fld>
            <a:endParaRPr lang="en-US"/>
          </a:p>
        </p:txBody>
      </p:sp>
    </p:spTree>
    <p:extLst>
      <p:ext uri="{BB962C8B-B14F-4D97-AF65-F5344CB8AC3E}">
        <p14:creationId xmlns:p14="http://schemas.microsoft.com/office/powerpoint/2010/main" val="1729425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394981-F5B7-436B-9962-151FBDD8AD94}" type="slidenum">
              <a:rPr lang="en-US" smtClean="0"/>
              <a:t>4</a:t>
            </a:fld>
            <a:endParaRPr lang="en-US"/>
          </a:p>
        </p:txBody>
      </p:sp>
    </p:spTree>
    <p:extLst>
      <p:ext uri="{BB962C8B-B14F-4D97-AF65-F5344CB8AC3E}">
        <p14:creationId xmlns:p14="http://schemas.microsoft.com/office/powerpoint/2010/main" val="3845838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599E3-8D9F-3F5B-0308-7F5329DEA5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A90651-91C2-BA19-35EC-A04BA9FD11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01DD5A-2112-6235-85DC-B1B299E85056}"/>
              </a:ext>
            </a:extLst>
          </p:cNvPr>
          <p:cNvSpPr>
            <a:spLocks noGrp="1"/>
          </p:cNvSpPr>
          <p:nvPr>
            <p:ph type="dt" sz="half" idx="10"/>
          </p:nvPr>
        </p:nvSpPr>
        <p:spPr/>
        <p:txBody>
          <a:bodyPr/>
          <a:lstStyle/>
          <a:p>
            <a:fld id="{EEE8669A-962F-4ACD-AB1E-07597AA7AD56}" type="datetimeFigureOut">
              <a:rPr lang="en-US" smtClean="0"/>
              <a:t>9/15/2025</a:t>
            </a:fld>
            <a:endParaRPr lang="en-US"/>
          </a:p>
        </p:txBody>
      </p:sp>
      <p:sp>
        <p:nvSpPr>
          <p:cNvPr id="5" name="Footer Placeholder 4">
            <a:extLst>
              <a:ext uri="{FF2B5EF4-FFF2-40B4-BE49-F238E27FC236}">
                <a16:creationId xmlns:a16="http://schemas.microsoft.com/office/drawing/2014/main" id="{5CBA9076-7565-CDA6-EDBA-EC29615456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EAC44E-B761-B97D-C746-ECAB6BB965DA}"/>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306529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41B45-B749-84F1-7E0D-232A8B6C57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325F5B-9932-7B22-3C88-08AD57BC21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C74961-E805-FB33-5A16-E0CFA37168BE}"/>
              </a:ext>
            </a:extLst>
          </p:cNvPr>
          <p:cNvSpPr>
            <a:spLocks noGrp="1"/>
          </p:cNvSpPr>
          <p:nvPr>
            <p:ph type="dt" sz="half" idx="10"/>
          </p:nvPr>
        </p:nvSpPr>
        <p:spPr/>
        <p:txBody>
          <a:bodyPr/>
          <a:lstStyle/>
          <a:p>
            <a:fld id="{EEE8669A-962F-4ACD-AB1E-07597AA7AD56}" type="datetimeFigureOut">
              <a:rPr lang="en-US" smtClean="0"/>
              <a:t>9/15/2025</a:t>
            </a:fld>
            <a:endParaRPr lang="en-US"/>
          </a:p>
        </p:txBody>
      </p:sp>
      <p:sp>
        <p:nvSpPr>
          <p:cNvPr id="5" name="Footer Placeholder 4">
            <a:extLst>
              <a:ext uri="{FF2B5EF4-FFF2-40B4-BE49-F238E27FC236}">
                <a16:creationId xmlns:a16="http://schemas.microsoft.com/office/drawing/2014/main" id="{CD59018F-11E0-CA53-A68B-C731CC5091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D87CFC-CA41-1297-94D3-F89EC65DA8CD}"/>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159380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1B2452-1456-A52C-F8D5-3234E07ED59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D70949-F825-32B2-260B-674118F1E7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2E993F-73E9-E7AE-2ED3-3D288F24A0BA}"/>
              </a:ext>
            </a:extLst>
          </p:cNvPr>
          <p:cNvSpPr>
            <a:spLocks noGrp="1"/>
          </p:cNvSpPr>
          <p:nvPr>
            <p:ph type="dt" sz="half" idx="10"/>
          </p:nvPr>
        </p:nvSpPr>
        <p:spPr/>
        <p:txBody>
          <a:bodyPr/>
          <a:lstStyle/>
          <a:p>
            <a:fld id="{EEE8669A-962F-4ACD-AB1E-07597AA7AD56}" type="datetimeFigureOut">
              <a:rPr lang="en-US" smtClean="0"/>
              <a:t>9/15/2025</a:t>
            </a:fld>
            <a:endParaRPr lang="en-US"/>
          </a:p>
        </p:txBody>
      </p:sp>
      <p:sp>
        <p:nvSpPr>
          <p:cNvPr id="5" name="Footer Placeholder 4">
            <a:extLst>
              <a:ext uri="{FF2B5EF4-FFF2-40B4-BE49-F238E27FC236}">
                <a16:creationId xmlns:a16="http://schemas.microsoft.com/office/drawing/2014/main" id="{30306DBD-D9C7-84D2-27D0-26FD256837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178735-00EC-3CA0-1B73-68A025E39AC1}"/>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306262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9E6AC-BA0C-3CB0-A332-C14B281CD8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267869-5FC6-53F4-7BC6-5136E5507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CB6CE0-9019-D821-C2F3-C78CF2C5C3FE}"/>
              </a:ext>
            </a:extLst>
          </p:cNvPr>
          <p:cNvSpPr>
            <a:spLocks noGrp="1"/>
          </p:cNvSpPr>
          <p:nvPr>
            <p:ph type="dt" sz="half" idx="10"/>
          </p:nvPr>
        </p:nvSpPr>
        <p:spPr/>
        <p:txBody>
          <a:bodyPr/>
          <a:lstStyle/>
          <a:p>
            <a:fld id="{EEE8669A-962F-4ACD-AB1E-07597AA7AD56}" type="datetimeFigureOut">
              <a:rPr lang="en-US" smtClean="0"/>
              <a:t>9/15/2025</a:t>
            </a:fld>
            <a:endParaRPr lang="en-US"/>
          </a:p>
        </p:txBody>
      </p:sp>
      <p:sp>
        <p:nvSpPr>
          <p:cNvPr id="5" name="Footer Placeholder 4">
            <a:extLst>
              <a:ext uri="{FF2B5EF4-FFF2-40B4-BE49-F238E27FC236}">
                <a16:creationId xmlns:a16="http://schemas.microsoft.com/office/drawing/2014/main" id="{AEF96E9F-D2BE-3C4A-D26A-F7C5A5D11C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A8CC43-53EB-84ED-63B3-9A3403CEEF7A}"/>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890431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8D887-4D96-118D-73A2-1C895A67BD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1B085A-425F-FD3C-BC71-9A29495F906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A74329D-6798-F07C-D487-6101B49A24AE}"/>
              </a:ext>
            </a:extLst>
          </p:cNvPr>
          <p:cNvSpPr>
            <a:spLocks noGrp="1"/>
          </p:cNvSpPr>
          <p:nvPr>
            <p:ph type="dt" sz="half" idx="10"/>
          </p:nvPr>
        </p:nvSpPr>
        <p:spPr/>
        <p:txBody>
          <a:bodyPr/>
          <a:lstStyle/>
          <a:p>
            <a:fld id="{EEE8669A-962F-4ACD-AB1E-07597AA7AD56}" type="datetimeFigureOut">
              <a:rPr lang="en-US" smtClean="0"/>
              <a:t>9/15/2025</a:t>
            </a:fld>
            <a:endParaRPr lang="en-US"/>
          </a:p>
        </p:txBody>
      </p:sp>
      <p:sp>
        <p:nvSpPr>
          <p:cNvPr id="5" name="Footer Placeholder 4">
            <a:extLst>
              <a:ext uri="{FF2B5EF4-FFF2-40B4-BE49-F238E27FC236}">
                <a16:creationId xmlns:a16="http://schemas.microsoft.com/office/drawing/2014/main" id="{1C3F25C4-C66D-4341-42FF-9C7C602AD1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518A81-8750-B962-F8C6-6DA1403A7433}"/>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808004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CD042-266E-A796-1A36-96B70B2293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336A0C-4A74-A126-7A99-F06853058BB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5CC16C-9EAC-FE9F-396B-0241F79620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D39D6F5-EFBE-6874-ED24-0A51C2684C6B}"/>
              </a:ext>
            </a:extLst>
          </p:cNvPr>
          <p:cNvSpPr>
            <a:spLocks noGrp="1"/>
          </p:cNvSpPr>
          <p:nvPr>
            <p:ph type="dt" sz="half" idx="10"/>
          </p:nvPr>
        </p:nvSpPr>
        <p:spPr/>
        <p:txBody>
          <a:bodyPr/>
          <a:lstStyle/>
          <a:p>
            <a:fld id="{EEE8669A-962F-4ACD-AB1E-07597AA7AD56}" type="datetimeFigureOut">
              <a:rPr lang="en-US" smtClean="0"/>
              <a:t>9/15/2025</a:t>
            </a:fld>
            <a:endParaRPr lang="en-US"/>
          </a:p>
        </p:txBody>
      </p:sp>
      <p:sp>
        <p:nvSpPr>
          <p:cNvPr id="6" name="Footer Placeholder 5">
            <a:extLst>
              <a:ext uri="{FF2B5EF4-FFF2-40B4-BE49-F238E27FC236}">
                <a16:creationId xmlns:a16="http://schemas.microsoft.com/office/drawing/2014/main" id="{3ED1EDD0-9CCB-FAD1-C4F2-4E43F03FDF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2613EA-8DBD-A257-A690-042711A7B68E}"/>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664831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4ACE6-F826-5B66-2371-F2D502554A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D56492-1758-D69A-3E6F-15261B003F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BD8565-447E-7044-9CE0-673F60DC2F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3E43F8-3C42-54CA-4E92-F6A3940F26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AA97A32-71E6-549D-B127-599697995C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8A95A3-01EC-6EF0-5031-5E525E62D5C5}"/>
              </a:ext>
            </a:extLst>
          </p:cNvPr>
          <p:cNvSpPr>
            <a:spLocks noGrp="1"/>
          </p:cNvSpPr>
          <p:nvPr>
            <p:ph type="dt" sz="half" idx="10"/>
          </p:nvPr>
        </p:nvSpPr>
        <p:spPr/>
        <p:txBody>
          <a:bodyPr/>
          <a:lstStyle/>
          <a:p>
            <a:fld id="{EEE8669A-962F-4ACD-AB1E-07597AA7AD56}" type="datetimeFigureOut">
              <a:rPr lang="en-US" smtClean="0"/>
              <a:t>9/15/2025</a:t>
            </a:fld>
            <a:endParaRPr lang="en-US"/>
          </a:p>
        </p:txBody>
      </p:sp>
      <p:sp>
        <p:nvSpPr>
          <p:cNvPr id="8" name="Footer Placeholder 7">
            <a:extLst>
              <a:ext uri="{FF2B5EF4-FFF2-40B4-BE49-F238E27FC236}">
                <a16:creationId xmlns:a16="http://schemas.microsoft.com/office/drawing/2014/main" id="{E6274BE6-33F4-D96C-2405-87AEFEDCC6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FB891F-BE7B-C13D-681A-2C793B09D169}"/>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872095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75743-E60C-78E3-4219-5712DC7044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6DF502-5BB8-D822-01D7-20936C34EFBD}"/>
              </a:ext>
            </a:extLst>
          </p:cNvPr>
          <p:cNvSpPr>
            <a:spLocks noGrp="1"/>
          </p:cNvSpPr>
          <p:nvPr>
            <p:ph type="dt" sz="half" idx="10"/>
          </p:nvPr>
        </p:nvSpPr>
        <p:spPr/>
        <p:txBody>
          <a:bodyPr/>
          <a:lstStyle/>
          <a:p>
            <a:fld id="{EEE8669A-962F-4ACD-AB1E-07597AA7AD56}" type="datetimeFigureOut">
              <a:rPr lang="en-US" smtClean="0"/>
              <a:t>9/15/2025</a:t>
            </a:fld>
            <a:endParaRPr lang="en-US"/>
          </a:p>
        </p:txBody>
      </p:sp>
      <p:sp>
        <p:nvSpPr>
          <p:cNvPr id="4" name="Footer Placeholder 3">
            <a:extLst>
              <a:ext uri="{FF2B5EF4-FFF2-40B4-BE49-F238E27FC236}">
                <a16:creationId xmlns:a16="http://schemas.microsoft.com/office/drawing/2014/main" id="{8955FAD0-C9E9-80E2-6DFA-0BC166AE63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4DCEC0-8357-5413-2403-9992319E81C6}"/>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980388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D9867B-72CF-0811-E65E-1F1A0A928E47}"/>
              </a:ext>
            </a:extLst>
          </p:cNvPr>
          <p:cNvSpPr>
            <a:spLocks noGrp="1"/>
          </p:cNvSpPr>
          <p:nvPr>
            <p:ph type="dt" sz="half" idx="10"/>
          </p:nvPr>
        </p:nvSpPr>
        <p:spPr/>
        <p:txBody>
          <a:bodyPr/>
          <a:lstStyle/>
          <a:p>
            <a:fld id="{EEE8669A-962F-4ACD-AB1E-07597AA7AD56}" type="datetimeFigureOut">
              <a:rPr lang="en-US" smtClean="0"/>
              <a:t>9/15/2025</a:t>
            </a:fld>
            <a:endParaRPr lang="en-US"/>
          </a:p>
        </p:txBody>
      </p:sp>
      <p:sp>
        <p:nvSpPr>
          <p:cNvPr id="3" name="Footer Placeholder 2">
            <a:extLst>
              <a:ext uri="{FF2B5EF4-FFF2-40B4-BE49-F238E27FC236}">
                <a16:creationId xmlns:a16="http://schemas.microsoft.com/office/drawing/2014/main" id="{6B848B39-123B-5C1E-0B64-6FC3E2859D0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4A3C226-40C4-ED8E-9C41-87B4E082F180}"/>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1273028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2E48C-0492-969D-5358-C6C95D650D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47FBA1-E0E8-57D0-829D-823FB90F41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7A7BB11-40DB-E7BF-59DE-E5088FC55B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79E303-25F7-D260-0C1E-1C5D9A968060}"/>
              </a:ext>
            </a:extLst>
          </p:cNvPr>
          <p:cNvSpPr>
            <a:spLocks noGrp="1"/>
          </p:cNvSpPr>
          <p:nvPr>
            <p:ph type="dt" sz="half" idx="10"/>
          </p:nvPr>
        </p:nvSpPr>
        <p:spPr/>
        <p:txBody>
          <a:bodyPr/>
          <a:lstStyle/>
          <a:p>
            <a:fld id="{EEE8669A-962F-4ACD-AB1E-07597AA7AD56}" type="datetimeFigureOut">
              <a:rPr lang="en-US" smtClean="0"/>
              <a:t>9/15/2025</a:t>
            </a:fld>
            <a:endParaRPr lang="en-US"/>
          </a:p>
        </p:txBody>
      </p:sp>
      <p:sp>
        <p:nvSpPr>
          <p:cNvPr id="6" name="Footer Placeholder 5">
            <a:extLst>
              <a:ext uri="{FF2B5EF4-FFF2-40B4-BE49-F238E27FC236}">
                <a16:creationId xmlns:a16="http://schemas.microsoft.com/office/drawing/2014/main" id="{9687058F-FFC4-BC2B-7574-A9DB1D7F53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A0D607-D6DB-9EBE-6590-0B6F3CFD7434}"/>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4082458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CB2A1-BC34-EA9A-859D-059A7A66EC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B26546-3C25-49A1-3B36-715D1745DB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7F8061-0760-C9C3-320B-EAD574AF2E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F327B0-28E5-1E67-61B0-C32CC09E5C18}"/>
              </a:ext>
            </a:extLst>
          </p:cNvPr>
          <p:cNvSpPr>
            <a:spLocks noGrp="1"/>
          </p:cNvSpPr>
          <p:nvPr>
            <p:ph type="dt" sz="half" idx="10"/>
          </p:nvPr>
        </p:nvSpPr>
        <p:spPr/>
        <p:txBody>
          <a:bodyPr/>
          <a:lstStyle/>
          <a:p>
            <a:fld id="{EEE8669A-962F-4ACD-AB1E-07597AA7AD56}" type="datetimeFigureOut">
              <a:rPr lang="en-US" smtClean="0"/>
              <a:t>9/15/2025</a:t>
            </a:fld>
            <a:endParaRPr lang="en-US"/>
          </a:p>
        </p:txBody>
      </p:sp>
      <p:sp>
        <p:nvSpPr>
          <p:cNvPr id="6" name="Footer Placeholder 5">
            <a:extLst>
              <a:ext uri="{FF2B5EF4-FFF2-40B4-BE49-F238E27FC236}">
                <a16:creationId xmlns:a16="http://schemas.microsoft.com/office/drawing/2014/main" id="{85B7E62B-ABB9-605C-5E4E-9BF3E4FF7D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2D59CD-E644-8A47-6C41-35307D327D2F}"/>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175657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BA9FD8-0BA2-A466-EEFA-529DB25161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8B1EC5-F665-6631-6BF9-22FB9539DF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4F9369-7ED6-38A0-734A-DD110F926D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EE8669A-962F-4ACD-AB1E-07597AA7AD56}" type="datetimeFigureOut">
              <a:rPr lang="en-US" smtClean="0"/>
              <a:t>9/15/2025</a:t>
            </a:fld>
            <a:endParaRPr lang="en-US"/>
          </a:p>
        </p:txBody>
      </p:sp>
      <p:sp>
        <p:nvSpPr>
          <p:cNvPr id="5" name="Footer Placeholder 4">
            <a:extLst>
              <a:ext uri="{FF2B5EF4-FFF2-40B4-BE49-F238E27FC236}">
                <a16:creationId xmlns:a16="http://schemas.microsoft.com/office/drawing/2014/main" id="{88CB8940-D37A-E1F1-4E91-FF221089D6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E686E2C-CD23-0AB2-1973-F43BEF1BEF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2C5ECDF-75F7-4588-A97A-7139A51418D4}" type="slidenum">
              <a:rPr lang="en-US" smtClean="0"/>
              <a:t>‹#›</a:t>
            </a:fld>
            <a:endParaRPr lang="en-US"/>
          </a:p>
        </p:txBody>
      </p:sp>
    </p:spTree>
    <p:extLst>
      <p:ext uri="{BB962C8B-B14F-4D97-AF65-F5344CB8AC3E}">
        <p14:creationId xmlns:p14="http://schemas.microsoft.com/office/powerpoint/2010/main" val="3094320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ook cover with text&#10;&#10;AI-generated content may be incorrect.">
            <a:extLst>
              <a:ext uri="{FF2B5EF4-FFF2-40B4-BE49-F238E27FC236}">
                <a16:creationId xmlns:a16="http://schemas.microsoft.com/office/drawing/2014/main" id="{9B42642B-877C-E7C7-3675-E381E528B9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8070" y="224790"/>
            <a:ext cx="4975860" cy="6408420"/>
          </a:xfrm>
          <a:prstGeom prst="rect">
            <a:avLst/>
          </a:prstGeom>
        </p:spPr>
      </p:pic>
    </p:spTree>
    <p:extLst>
      <p:ext uri="{BB962C8B-B14F-4D97-AF65-F5344CB8AC3E}">
        <p14:creationId xmlns:p14="http://schemas.microsoft.com/office/powerpoint/2010/main" val="4214536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FA8092-EF30-C0C9-29F0-1EBA7CA5F6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E4A91E-7436-5EE0-AAE7-50E2443D13C4}"/>
              </a:ext>
            </a:extLst>
          </p:cNvPr>
          <p:cNvSpPr>
            <a:spLocks noGrp="1"/>
          </p:cNvSpPr>
          <p:nvPr>
            <p:ph type="title"/>
          </p:nvPr>
        </p:nvSpPr>
        <p:spPr/>
        <p:txBody>
          <a:bodyPr/>
          <a:lstStyle/>
          <a:p>
            <a:r>
              <a:rPr lang="en-US" dirty="0"/>
              <a:t>9.2 Interfaces</a:t>
            </a:r>
          </a:p>
        </p:txBody>
      </p:sp>
      <p:sp>
        <p:nvSpPr>
          <p:cNvPr id="3" name="Content Placeholder 2">
            <a:extLst>
              <a:ext uri="{FF2B5EF4-FFF2-40B4-BE49-F238E27FC236}">
                <a16:creationId xmlns:a16="http://schemas.microsoft.com/office/drawing/2014/main" id="{8709BCA6-F6D1-71CC-BFB2-1D6AD826E210}"/>
              </a:ext>
            </a:extLst>
          </p:cNvPr>
          <p:cNvSpPr>
            <a:spLocks noGrp="1"/>
          </p:cNvSpPr>
          <p:nvPr>
            <p:ph idx="1"/>
          </p:nvPr>
        </p:nvSpPr>
        <p:spPr>
          <a:xfrm>
            <a:off x="838199" y="1825626"/>
            <a:ext cx="10461171" cy="4026534"/>
          </a:xfrm>
        </p:spPr>
        <p:txBody>
          <a:bodyPr>
            <a:normAutofit/>
          </a:bodyPr>
          <a:lstStyle/>
          <a:p>
            <a:r>
              <a:rPr lang="en-US" dirty="0"/>
              <a:t>group related methods under one umbrella “type,” but allow the implementation of those methods to vary </a:t>
            </a:r>
          </a:p>
          <a:p>
            <a:r>
              <a:rPr lang="en-US" dirty="0"/>
              <a:t>share methods without creating an inheritance relationship </a:t>
            </a:r>
          </a:p>
        </p:txBody>
      </p:sp>
      <p:pic>
        <p:nvPicPr>
          <p:cNvPr id="4" name="Picture 3">
            <a:extLst>
              <a:ext uri="{FF2B5EF4-FFF2-40B4-BE49-F238E27FC236}">
                <a16:creationId xmlns:a16="http://schemas.microsoft.com/office/drawing/2014/main" id="{863710C9-EF2E-2E6F-CC8D-F243E2AF65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1050928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A7610B-C471-2F23-F12A-D44EA5C137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93210E-48DB-6076-7B45-773FCCF8AA90}"/>
              </a:ext>
            </a:extLst>
          </p:cNvPr>
          <p:cNvSpPr>
            <a:spLocks noGrp="1"/>
          </p:cNvSpPr>
          <p:nvPr>
            <p:ph type="title"/>
          </p:nvPr>
        </p:nvSpPr>
        <p:spPr/>
        <p:txBody>
          <a:bodyPr/>
          <a:lstStyle/>
          <a:p>
            <a:r>
              <a:rPr lang="en-US" dirty="0"/>
              <a:t>9.2 Interfaces</a:t>
            </a:r>
          </a:p>
        </p:txBody>
      </p:sp>
      <p:sp>
        <p:nvSpPr>
          <p:cNvPr id="3" name="Content Placeholder 2">
            <a:extLst>
              <a:ext uri="{FF2B5EF4-FFF2-40B4-BE49-F238E27FC236}">
                <a16:creationId xmlns:a16="http://schemas.microsoft.com/office/drawing/2014/main" id="{8513141A-5727-FEC1-1608-E11A0F07C6B2}"/>
              </a:ext>
            </a:extLst>
          </p:cNvPr>
          <p:cNvSpPr>
            <a:spLocks noGrp="1"/>
          </p:cNvSpPr>
          <p:nvPr>
            <p:ph idx="1"/>
          </p:nvPr>
        </p:nvSpPr>
        <p:spPr>
          <a:xfrm>
            <a:off x="838199" y="1825626"/>
            <a:ext cx="10461171" cy="4026534"/>
          </a:xfrm>
        </p:spPr>
        <p:txBody>
          <a:bodyPr>
            <a:normAutofit/>
          </a:bodyPr>
          <a:lstStyle/>
          <a:p>
            <a:r>
              <a:rPr lang="en-US" dirty="0"/>
              <a:t>In Java, an interface can contain method signatures—method headers with the method name, return type, and parameters, but no implementation or method bodies. Classes, both abstract and concrete, can implement an interface by providing the specific implementations for the interface’s method headers. Different classes can choose different method implementations, allowing software engineers to flexibly control the dynamic behavior of programs.</a:t>
            </a:r>
          </a:p>
        </p:txBody>
      </p:sp>
      <p:pic>
        <p:nvPicPr>
          <p:cNvPr id="4" name="Picture 3">
            <a:extLst>
              <a:ext uri="{FF2B5EF4-FFF2-40B4-BE49-F238E27FC236}">
                <a16:creationId xmlns:a16="http://schemas.microsoft.com/office/drawing/2014/main" id="{0F9F8684-1909-C537-E18C-3DE6311336D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9962520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6214B4-A7BA-ECFA-41F5-B6942C7C2A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89ACE7-3EF5-FEA1-EF65-1707BF6192BE}"/>
              </a:ext>
            </a:extLst>
          </p:cNvPr>
          <p:cNvSpPr>
            <a:spLocks noGrp="1"/>
          </p:cNvSpPr>
          <p:nvPr>
            <p:ph type="title"/>
          </p:nvPr>
        </p:nvSpPr>
        <p:spPr/>
        <p:txBody>
          <a:bodyPr/>
          <a:lstStyle/>
          <a:p>
            <a:r>
              <a:rPr lang="en-US" dirty="0"/>
              <a:t>The Realization Relationship</a:t>
            </a:r>
          </a:p>
        </p:txBody>
      </p:sp>
      <p:pic>
        <p:nvPicPr>
          <p:cNvPr id="4" name="Picture 3">
            <a:extLst>
              <a:ext uri="{FF2B5EF4-FFF2-40B4-BE49-F238E27FC236}">
                <a16:creationId xmlns:a16="http://schemas.microsoft.com/office/drawing/2014/main" id="{312A52C7-3A0D-5AED-5D92-D3421A15222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6" name="Content Placeholder 5">
            <a:extLst>
              <a:ext uri="{FF2B5EF4-FFF2-40B4-BE49-F238E27FC236}">
                <a16:creationId xmlns:a16="http://schemas.microsoft.com/office/drawing/2014/main" id="{7725979D-D894-9549-C462-E402798F78DC}"/>
              </a:ext>
            </a:extLst>
          </p:cNvPr>
          <p:cNvSpPr>
            <a:spLocks noGrp="1"/>
          </p:cNvSpPr>
          <p:nvPr>
            <p:ph idx="1"/>
          </p:nvPr>
        </p:nvSpPr>
        <p:spPr/>
        <p:txBody>
          <a:bodyPr/>
          <a:lstStyle/>
          <a:p>
            <a:r>
              <a:rPr lang="en-US" dirty="0"/>
              <a:t>any class that wants to use the interface’s methods and realize the method headers can implement the interface</a:t>
            </a:r>
          </a:p>
          <a:p>
            <a:endParaRPr lang="en-US" dirty="0"/>
          </a:p>
          <a:p>
            <a:endParaRPr lang="en-US" dirty="0"/>
          </a:p>
          <a:p>
            <a:endParaRPr lang="en-US" dirty="0"/>
          </a:p>
          <a:p>
            <a:endParaRPr lang="en-US" dirty="0"/>
          </a:p>
          <a:p>
            <a:r>
              <a:rPr lang="en-US" dirty="0"/>
              <a:t>Descendants of a realization relationship satisfy the “is a” typing for polymorphism</a:t>
            </a:r>
          </a:p>
        </p:txBody>
      </p:sp>
      <p:pic>
        <p:nvPicPr>
          <p:cNvPr id="12" name="Picture 11">
            <a:extLst>
              <a:ext uri="{FF2B5EF4-FFF2-40B4-BE49-F238E27FC236}">
                <a16:creationId xmlns:a16="http://schemas.microsoft.com/office/drawing/2014/main" id="{F62AAD16-55EC-5494-2927-0DFAB0348A4F}"/>
              </a:ext>
            </a:extLst>
          </p:cNvPr>
          <p:cNvPicPr>
            <a:picLocks noChangeAspect="1"/>
          </p:cNvPicPr>
          <p:nvPr/>
        </p:nvPicPr>
        <p:blipFill>
          <a:blip r:embed="rId3"/>
          <a:stretch>
            <a:fillRect/>
          </a:stretch>
        </p:blipFill>
        <p:spPr>
          <a:xfrm>
            <a:off x="2927947" y="2890413"/>
            <a:ext cx="4133369" cy="1773027"/>
          </a:xfrm>
          <a:prstGeom prst="rect">
            <a:avLst/>
          </a:prstGeom>
        </p:spPr>
      </p:pic>
    </p:spTree>
    <p:extLst>
      <p:ext uri="{BB962C8B-B14F-4D97-AF65-F5344CB8AC3E}">
        <p14:creationId xmlns:p14="http://schemas.microsoft.com/office/powerpoint/2010/main" val="28547634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4F1ECF-F710-690F-21B1-D50B6EFFA5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73849D-0F0C-BB28-5A88-BCFF6E248AAA}"/>
              </a:ext>
            </a:extLst>
          </p:cNvPr>
          <p:cNvSpPr>
            <a:spLocks noGrp="1"/>
          </p:cNvSpPr>
          <p:nvPr>
            <p:ph type="title"/>
          </p:nvPr>
        </p:nvSpPr>
        <p:spPr/>
        <p:txBody>
          <a:bodyPr/>
          <a:lstStyle/>
          <a:p>
            <a:r>
              <a:rPr lang="en-US" dirty="0"/>
              <a:t>The Realization Relationship</a:t>
            </a:r>
          </a:p>
        </p:txBody>
      </p:sp>
      <p:pic>
        <p:nvPicPr>
          <p:cNvPr id="4" name="Picture 3">
            <a:extLst>
              <a:ext uri="{FF2B5EF4-FFF2-40B4-BE49-F238E27FC236}">
                <a16:creationId xmlns:a16="http://schemas.microsoft.com/office/drawing/2014/main" id="{F0A58FF0-1438-A84B-0CB4-05AD5263103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8" name="Content Placeholder 7">
            <a:extLst>
              <a:ext uri="{FF2B5EF4-FFF2-40B4-BE49-F238E27FC236}">
                <a16:creationId xmlns:a16="http://schemas.microsoft.com/office/drawing/2014/main" id="{30915FF8-73F0-2C44-A844-4F080C4CA5A9}"/>
              </a:ext>
            </a:extLst>
          </p:cNvPr>
          <p:cNvPicPr>
            <a:picLocks noGrp="1" noChangeAspect="1"/>
          </p:cNvPicPr>
          <p:nvPr>
            <p:ph idx="1"/>
          </p:nvPr>
        </p:nvPicPr>
        <p:blipFill>
          <a:blip r:embed="rId3"/>
          <a:stretch>
            <a:fillRect/>
          </a:stretch>
        </p:blipFill>
        <p:spPr>
          <a:xfrm>
            <a:off x="938972" y="1761891"/>
            <a:ext cx="9922099" cy="2263843"/>
          </a:xfrm>
          <a:prstGeom prst="rect">
            <a:avLst/>
          </a:prstGeom>
        </p:spPr>
      </p:pic>
    </p:spTree>
    <p:extLst>
      <p:ext uri="{BB962C8B-B14F-4D97-AF65-F5344CB8AC3E}">
        <p14:creationId xmlns:p14="http://schemas.microsoft.com/office/powerpoint/2010/main" val="42277980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6BF35-1FF4-36E6-8DE2-ECC1841526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DE17B4-AE17-AF7F-4AFE-ACCE679CF494}"/>
              </a:ext>
            </a:extLst>
          </p:cNvPr>
          <p:cNvSpPr>
            <a:spLocks noGrp="1"/>
          </p:cNvSpPr>
          <p:nvPr>
            <p:ph type="title"/>
          </p:nvPr>
        </p:nvSpPr>
        <p:spPr/>
        <p:txBody>
          <a:bodyPr/>
          <a:lstStyle/>
          <a:p>
            <a:r>
              <a:rPr lang="en-US" dirty="0"/>
              <a:t>Defining an Interface</a:t>
            </a:r>
          </a:p>
        </p:txBody>
      </p:sp>
      <p:pic>
        <p:nvPicPr>
          <p:cNvPr id="4" name="Picture 3">
            <a:extLst>
              <a:ext uri="{FF2B5EF4-FFF2-40B4-BE49-F238E27FC236}">
                <a16:creationId xmlns:a16="http://schemas.microsoft.com/office/drawing/2014/main" id="{E3EA19AA-096D-DDB0-1CCD-0B4BC939357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7" name="Content Placeholder 6">
            <a:extLst>
              <a:ext uri="{FF2B5EF4-FFF2-40B4-BE49-F238E27FC236}">
                <a16:creationId xmlns:a16="http://schemas.microsoft.com/office/drawing/2014/main" id="{0943F98C-CCCB-5E22-073C-470D72E20D91}"/>
              </a:ext>
            </a:extLst>
          </p:cNvPr>
          <p:cNvPicPr>
            <a:picLocks noGrp="1" noChangeAspect="1"/>
          </p:cNvPicPr>
          <p:nvPr>
            <p:ph idx="1"/>
          </p:nvPr>
        </p:nvPicPr>
        <p:blipFill>
          <a:blip r:embed="rId3"/>
          <a:stretch>
            <a:fillRect/>
          </a:stretch>
        </p:blipFill>
        <p:spPr>
          <a:xfrm>
            <a:off x="917491" y="1690688"/>
            <a:ext cx="6235149" cy="3743157"/>
          </a:xfrm>
          <a:prstGeom prst="rect">
            <a:avLst/>
          </a:prstGeom>
        </p:spPr>
      </p:pic>
      <p:sp>
        <p:nvSpPr>
          <p:cNvPr id="10" name="TextBox 9">
            <a:extLst>
              <a:ext uri="{FF2B5EF4-FFF2-40B4-BE49-F238E27FC236}">
                <a16:creationId xmlns:a16="http://schemas.microsoft.com/office/drawing/2014/main" id="{3E6CE0E5-3831-A2BA-A911-15CC6A8639F6}"/>
              </a:ext>
            </a:extLst>
          </p:cNvPr>
          <p:cNvSpPr txBox="1"/>
          <p:nvPr/>
        </p:nvSpPr>
        <p:spPr>
          <a:xfrm>
            <a:off x="7410725" y="1848188"/>
            <a:ext cx="3684989" cy="2862322"/>
          </a:xfrm>
          <a:prstGeom prst="rect">
            <a:avLst/>
          </a:prstGeom>
          <a:noFill/>
          <a:ln>
            <a:solidFill>
              <a:schemeClr val="accent1"/>
            </a:solidFill>
          </a:ln>
        </p:spPr>
        <p:txBody>
          <a:bodyPr wrap="square">
            <a:spAutoFit/>
          </a:bodyPr>
          <a:lstStyle/>
          <a:p>
            <a:r>
              <a:rPr lang="en-US" dirty="0"/>
              <a:t>some keywords for an interface are optional: </a:t>
            </a:r>
          </a:p>
          <a:p>
            <a:pPr marL="285750" indent="-285750">
              <a:buFont typeface="Wingdings" panose="05000000000000000000" pitchFamily="2" charset="2"/>
              <a:buChar char="§"/>
            </a:pPr>
            <a:r>
              <a:rPr lang="en-US" dirty="0"/>
              <a:t>the visibility of the interface itself, its methods, and its constants are all implicitly public </a:t>
            </a:r>
          </a:p>
          <a:p>
            <a:pPr marL="285750" indent="-285750">
              <a:buFont typeface="Wingdings" panose="05000000000000000000" pitchFamily="2" charset="2"/>
              <a:buChar char="§"/>
            </a:pPr>
            <a:r>
              <a:rPr lang="en-US" dirty="0"/>
              <a:t>interface method signatures are abstract</a:t>
            </a:r>
          </a:p>
          <a:p>
            <a:pPr marL="285750" indent="-285750">
              <a:buFont typeface="Wingdings" panose="05000000000000000000" pitchFamily="2" charset="2"/>
              <a:buChar char="§"/>
            </a:pPr>
            <a:r>
              <a:rPr lang="en-US" dirty="0"/>
              <a:t>interface constants are implicitly static and final </a:t>
            </a:r>
          </a:p>
        </p:txBody>
      </p:sp>
    </p:spTree>
    <p:extLst>
      <p:ext uri="{BB962C8B-B14F-4D97-AF65-F5344CB8AC3E}">
        <p14:creationId xmlns:p14="http://schemas.microsoft.com/office/powerpoint/2010/main" val="33099949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2D69C5-772F-347C-26ED-7AE300B4EF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7B08AF-D6C8-D078-C89B-9D569BAFE476}"/>
              </a:ext>
            </a:extLst>
          </p:cNvPr>
          <p:cNvSpPr>
            <a:spLocks noGrp="1"/>
          </p:cNvSpPr>
          <p:nvPr>
            <p:ph type="title"/>
          </p:nvPr>
        </p:nvSpPr>
        <p:spPr/>
        <p:txBody>
          <a:bodyPr/>
          <a:lstStyle/>
          <a:p>
            <a:r>
              <a:rPr lang="en-US" dirty="0"/>
              <a:t>Defining an Interface</a:t>
            </a:r>
          </a:p>
        </p:txBody>
      </p:sp>
      <p:pic>
        <p:nvPicPr>
          <p:cNvPr id="4" name="Picture 3">
            <a:extLst>
              <a:ext uri="{FF2B5EF4-FFF2-40B4-BE49-F238E27FC236}">
                <a16:creationId xmlns:a16="http://schemas.microsoft.com/office/drawing/2014/main" id="{BECE1E04-EB72-D6FA-FE80-436F856B0B6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8" name="Content Placeholder 7">
            <a:extLst>
              <a:ext uri="{FF2B5EF4-FFF2-40B4-BE49-F238E27FC236}">
                <a16:creationId xmlns:a16="http://schemas.microsoft.com/office/drawing/2014/main" id="{8736DF22-70B6-0F24-4C8E-3EA77DDDC5CF}"/>
              </a:ext>
            </a:extLst>
          </p:cNvPr>
          <p:cNvPicPr>
            <a:picLocks noGrp="1" noChangeAspect="1"/>
          </p:cNvPicPr>
          <p:nvPr>
            <p:ph idx="1"/>
          </p:nvPr>
        </p:nvPicPr>
        <p:blipFill>
          <a:blip r:embed="rId3"/>
          <a:stretch>
            <a:fillRect/>
          </a:stretch>
        </p:blipFill>
        <p:spPr>
          <a:xfrm>
            <a:off x="838200" y="1690688"/>
            <a:ext cx="9109410" cy="2129472"/>
          </a:xfrm>
          <a:prstGeom prst="rect">
            <a:avLst/>
          </a:prstGeom>
        </p:spPr>
      </p:pic>
    </p:spTree>
    <p:extLst>
      <p:ext uri="{BB962C8B-B14F-4D97-AF65-F5344CB8AC3E}">
        <p14:creationId xmlns:p14="http://schemas.microsoft.com/office/powerpoint/2010/main" val="1589732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56ADD2-75FD-83B0-AC2C-DBE6BBD08C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F4B3D8-D740-518C-316B-9F9AE0BA0264}"/>
              </a:ext>
            </a:extLst>
          </p:cNvPr>
          <p:cNvSpPr>
            <a:spLocks noGrp="1"/>
          </p:cNvSpPr>
          <p:nvPr>
            <p:ph type="title"/>
          </p:nvPr>
        </p:nvSpPr>
        <p:spPr/>
        <p:txBody>
          <a:bodyPr/>
          <a:lstStyle/>
          <a:p>
            <a:r>
              <a:rPr lang="en-US" dirty="0"/>
              <a:t>Defining an Interface</a:t>
            </a:r>
          </a:p>
        </p:txBody>
      </p:sp>
      <p:pic>
        <p:nvPicPr>
          <p:cNvPr id="4" name="Picture 3">
            <a:extLst>
              <a:ext uri="{FF2B5EF4-FFF2-40B4-BE49-F238E27FC236}">
                <a16:creationId xmlns:a16="http://schemas.microsoft.com/office/drawing/2014/main" id="{ED934A33-A4D2-E9E7-0306-76BAFD90B26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7" name="Content Placeholder 6">
            <a:extLst>
              <a:ext uri="{FF2B5EF4-FFF2-40B4-BE49-F238E27FC236}">
                <a16:creationId xmlns:a16="http://schemas.microsoft.com/office/drawing/2014/main" id="{F8486B46-6235-7ECE-DAD9-8DD3C68AA39E}"/>
              </a:ext>
            </a:extLst>
          </p:cNvPr>
          <p:cNvPicPr>
            <a:picLocks noGrp="1" noChangeAspect="1"/>
          </p:cNvPicPr>
          <p:nvPr>
            <p:ph idx="1"/>
          </p:nvPr>
        </p:nvPicPr>
        <p:blipFill>
          <a:blip r:embed="rId3"/>
          <a:stretch>
            <a:fillRect/>
          </a:stretch>
        </p:blipFill>
        <p:spPr>
          <a:xfrm>
            <a:off x="1061284" y="1557735"/>
            <a:ext cx="6954956" cy="3742529"/>
          </a:xfrm>
          <a:prstGeom prst="rect">
            <a:avLst/>
          </a:prstGeom>
        </p:spPr>
      </p:pic>
    </p:spTree>
    <p:extLst>
      <p:ext uri="{BB962C8B-B14F-4D97-AF65-F5344CB8AC3E}">
        <p14:creationId xmlns:p14="http://schemas.microsoft.com/office/powerpoint/2010/main" val="7046402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Isosceles Triangle 3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392E1A0-8478-B6B4-22FC-B8354227234A}"/>
              </a:ext>
            </a:extLst>
          </p:cNvPr>
          <p:cNvPicPr>
            <a:picLocks noChangeAspect="1"/>
          </p:cNvPicPr>
          <p:nvPr/>
        </p:nvPicPr>
        <p:blipFill>
          <a:blip r:embed="rId2">
            <a:extLst>
              <a:ext uri="{28A0092B-C50C-407E-A947-70E740481C1C}">
                <a14:useLocalDpi xmlns:a14="http://schemas.microsoft.com/office/drawing/2010/main" val="0"/>
              </a:ext>
            </a:extLst>
          </a:blip>
          <a:srcRect t="9" b="9"/>
          <a:stretch/>
        </p:blipFill>
        <p:spPr>
          <a:xfrm rot="5400000">
            <a:off x="3310467" y="1862420"/>
            <a:ext cx="5571065" cy="3133159"/>
          </a:xfrm>
          <a:prstGeom prst="rect">
            <a:avLst/>
          </a:prstGeom>
          <a:ln>
            <a:noFill/>
          </a:ln>
        </p:spPr>
      </p:pic>
      <p:sp>
        <p:nvSpPr>
          <p:cNvPr id="40" name="Isosceles Triangle 3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34197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8A070E2-0B66-D4A7-F70A-B70C45567961}"/>
            </a:ext>
          </a:extLst>
        </p:cNvPr>
        <p:cNvGrpSpPr/>
        <p:nvPr/>
      </p:nvGrpSpPr>
      <p:grpSpPr>
        <a:xfrm>
          <a:off x="0" y="0"/>
          <a:ext cx="0" cy="0"/>
          <a:chOff x="0" y="0"/>
          <a:chExt cx="0" cy="0"/>
        </a:xfrm>
      </p:grpSpPr>
      <p:sp>
        <p:nvSpPr>
          <p:cNvPr id="28" name="Rectangle 2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Isosceles Triangle 3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85A8E39-C6B3-5DE5-1AA9-0FB4B565E77B}"/>
              </a:ext>
            </a:extLst>
          </p:cNvPr>
          <p:cNvPicPr>
            <a:picLocks noChangeAspect="1"/>
          </p:cNvPicPr>
          <p:nvPr/>
        </p:nvPicPr>
        <p:blipFill>
          <a:blip r:embed="rId2">
            <a:extLst>
              <a:ext uri="{28A0092B-C50C-407E-A947-70E740481C1C}">
                <a14:useLocalDpi xmlns:a14="http://schemas.microsoft.com/office/drawing/2010/main" val="0"/>
              </a:ext>
            </a:extLst>
          </a:blip>
          <a:srcRect t="9" b="9"/>
          <a:stretch/>
        </p:blipFill>
        <p:spPr>
          <a:xfrm rot="5400000">
            <a:off x="3310467" y="1862420"/>
            <a:ext cx="5571065" cy="3133159"/>
          </a:xfrm>
          <a:prstGeom prst="rect">
            <a:avLst/>
          </a:prstGeom>
          <a:ln>
            <a:noFill/>
          </a:ln>
        </p:spPr>
      </p:pic>
      <p:sp>
        <p:nvSpPr>
          <p:cNvPr id="40" name="Isosceles Triangle 3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3605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110D79-2CAC-72F2-6692-B45F12505A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E74D85-D110-0A97-F775-D2288E0692D8}"/>
              </a:ext>
            </a:extLst>
          </p:cNvPr>
          <p:cNvSpPr>
            <a:spLocks noGrp="1"/>
          </p:cNvSpPr>
          <p:nvPr>
            <p:ph type="title"/>
          </p:nvPr>
        </p:nvSpPr>
        <p:spPr/>
        <p:txBody>
          <a:bodyPr/>
          <a:lstStyle/>
          <a:p>
            <a:r>
              <a:rPr lang="en-US" dirty="0"/>
              <a:t>9.3 Introducing </a:t>
            </a:r>
            <a:r>
              <a:rPr lang="en-US" dirty="0" err="1"/>
              <a:t>ArrayList</a:t>
            </a:r>
            <a:endParaRPr lang="en-US" dirty="0"/>
          </a:p>
        </p:txBody>
      </p:sp>
      <p:pic>
        <p:nvPicPr>
          <p:cNvPr id="4" name="Picture 3">
            <a:extLst>
              <a:ext uri="{FF2B5EF4-FFF2-40B4-BE49-F238E27FC236}">
                <a16:creationId xmlns:a16="http://schemas.microsoft.com/office/drawing/2014/main" id="{3A0CC2A1-ACBB-9694-EE25-E8677E27B66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6" name="Picture 5">
            <a:extLst>
              <a:ext uri="{FF2B5EF4-FFF2-40B4-BE49-F238E27FC236}">
                <a16:creationId xmlns:a16="http://schemas.microsoft.com/office/drawing/2014/main" id="{6BDC3AD4-7949-3C03-B66B-DB469A1981A6}"/>
              </a:ext>
            </a:extLst>
          </p:cNvPr>
          <p:cNvPicPr>
            <a:picLocks noChangeAspect="1"/>
          </p:cNvPicPr>
          <p:nvPr/>
        </p:nvPicPr>
        <p:blipFill>
          <a:blip r:embed="rId3"/>
          <a:stretch>
            <a:fillRect/>
          </a:stretch>
        </p:blipFill>
        <p:spPr>
          <a:xfrm>
            <a:off x="955951" y="1974211"/>
            <a:ext cx="8283894" cy="1992148"/>
          </a:xfrm>
          <a:prstGeom prst="rect">
            <a:avLst/>
          </a:prstGeom>
        </p:spPr>
      </p:pic>
    </p:spTree>
    <p:extLst>
      <p:ext uri="{BB962C8B-B14F-4D97-AF65-F5344CB8AC3E}">
        <p14:creationId xmlns:p14="http://schemas.microsoft.com/office/powerpoint/2010/main" val="37169081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F45D94A-2E11-1A07-F482-34C78E7E9672}"/>
            </a:ext>
          </a:extLst>
        </p:cNvPr>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639BEE-D294-2EA5-D0F5-60C09B090F50}"/>
              </a:ext>
            </a:extLst>
          </p:cNvPr>
          <p:cNvSpPr>
            <a:spLocks noGrp="1"/>
          </p:cNvSpPr>
          <p:nvPr>
            <p:ph type="ctrTitle"/>
          </p:nvPr>
        </p:nvSpPr>
        <p:spPr>
          <a:xfrm>
            <a:off x="804672" y="5116529"/>
            <a:ext cx="10592174" cy="1000655"/>
          </a:xfrm>
        </p:spPr>
        <p:txBody>
          <a:bodyPr anchor="t">
            <a:normAutofit fontScale="90000"/>
          </a:bodyPr>
          <a:lstStyle/>
          <a:p>
            <a:pPr algn="l"/>
            <a:r>
              <a:rPr lang="en-US" sz="3100" dirty="0">
                <a:solidFill>
                  <a:schemeClr val="tx2"/>
                </a:solidFill>
              </a:rPr>
              <a:t>Java OOP and Data Structures with Introduction to Secure Coding</a:t>
            </a:r>
            <a:br>
              <a:rPr lang="en-US" sz="3100" dirty="0">
                <a:solidFill>
                  <a:schemeClr val="tx2"/>
                </a:solidFill>
              </a:rPr>
            </a:br>
            <a:r>
              <a:rPr lang="en-US" sz="3100" dirty="0">
                <a:solidFill>
                  <a:schemeClr val="tx2"/>
                </a:solidFill>
              </a:rPr>
              <a:t>Dr. Ziping Liu</a:t>
            </a:r>
            <a:br>
              <a:rPr lang="en-US" sz="1600" dirty="0">
                <a:solidFill>
                  <a:schemeClr val="tx2"/>
                </a:solidFill>
              </a:rPr>
            </a:br>
            <a:br>
              <a:rPr lang="en-US" sz="1600" dirty="0">
                <a:solidFill>
                  <a:schemeClr val="tx2"/>
                </a:solidFill>
              </a:rPr>
            </a:br>
            <a:endParaRPr lang="en-US" sz="1600" dirty="0">
              <a:solidFill>
                <a:schemeClr val="tx2"/>
              </a:solidFill>
            </a:endParaRPr>
          </a:p>
        </p:txBody>
      </p:sp>
      <p:pic>
        <p:nvPicPr>
          <p:cNvPr id="5" name="Picture 4">
            <a:extLst>
              <a:ext uri="{FF2B5EF4-FFF2-40B4-BE49-F238E27FC236}">
                <a16:creationId xmlns:a16="http://schemas.microsoft.com/office/drawing/2014/main" id="{68016C7C-AFDA-B667-C485-59B533AEF141}"/>
              </a:ext>
            </a:extLst>
          </p:cNvPr>
          <p:cNvPicPr>
            <a:picLocks noChangeAspect="1"/>
          </p:cNvPicPr>
          <p:nvPr/>
        </p:nvPicPr>
        <p:blipFill>
          <a:blip r:embed="rId2">
            <a:extLst>
              <a:ext uri="{28A0092B-C50C-407E-A947-70E740481C1C}">
                <a14:useLocalDpi xmlns:a14="http://schemas.microsoft.com/office/drawing/2010/main" val="0"/>
              </a:ext>
            </a:extLst>
          </a:blip>
          <a:srcRect t="12826" b="12826"/>
          <a:stretch/>
        </p:blipFill>
        <p:spPr>
          <a:xfrm>
            <a:off x="-1" y="10"/>
            <a:ext cx="12192001" cy="4201449"/>
          </a:xfrm>
          <a:prstGeom prst="rect">
            <a:avLst/>
          </a:prstGeom>
        </p:spPr>
      </p:pic>
      <p:grpSp>
        <p:nvGrpSpPr>
          <p:cNvPr id="35" name="Group 34">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24" name="Freeform: Shape 23">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3" name="Subtitle 2">
            <a:extLst>
              <a:ext uri="{FF2B5EF4-FFF2-40B4-BE49-F238E27FC236}">
                <a16:creationId xmlns:a16="http://schemas.microsoft.com/office/drawing/2014/main" id="{550E9AA5-3AB6-7CA8-2E88-05185371D2C6}"/>
              </a:ext>
            </a:extLst>
          </p:cNvPr>
          <p:cNvSpPr>
            <a:spLocks noGrp="1"/>
          </p:cNvSpPr>
          <p:nvPr>
            <p:ph type="subTitle" idx="1"/>
          </p:nvPr>
        </p:nvSpPr>
        <p:spPr>
          <a:xfrm>
            <a:off x="804672" y="4580785"/>
            <a:ext cx="9416898" cy="484374"/>
          </a:xfrm>
        </p:spPr>
        <p:txBody>
          <a:bodyPr anchor="b">
            <a:normAutofit/>
          </a:bodyPr>
          <a:lstStyle/>
          <a:p>
            <a:pPr algn="l"/>
            <a:r>
              <a:rPr lang="en-US" sz="2000" dirty="0">
                <a:solidFill>
                  <a:schemeClr val="tx2"/>
                </a:solidFill>
              </a:rPr>
              <a:t>Chapter 9 Abstraction: Abstract Classes and Interfaces </a:t>
            </a:r>
          </a:p>
        </p:txBody>
      </p:sp>
    </p:spTree>
    <p:extLst>
      <p:ext uri="{BB962C8B-B14F-4D97-AF65-F5344CB8AC3E}">
        <p14:creationId xmlns:p14="http://schemas.microsoft.com/office/powerpoint/2010/main" val="3976037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EC74D7-3DFF-DFE9-A18B-4BEF7AE076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C198F1-EA6F-BF0F-FB66-0C503CBE6176}"/>
              </a:ext>
            </a:extLst>
          </p:cNvPr>
          <p:cNvSpPr>
            <a:spLocks noGrp="1"/>
          </p:cNvSpPr>
          <p:nvPr>
            <p:ph type="title"/>
          </p:nvPr>
        </p:nvSpPr>
        <p:spPr/>
        <p:txBody>
          <a:bodyPr/>
          <a:lstStyle/>
          <a:p>
            <a:r>
              <a:rPr lang="en-US" dirty="0"/>
              <a:t>9.4 Pre-defined Java Interfaces</a:t>
            </a:r>
          </a:p>
        </p:txBody>
      </p:sp>
      <p:sp>
        <p:nvSpPr>
          <p:cNvPr id="3" name="Content Placeholder 2">
            <a:extLst>
              <a:ext uri="{FF2B5EF4-FFF2-40B4-BE49-F238E27FC236}">
                <a16:creationId xmlns:a16="http://schemas.microsoft.com/office/drawing/2014/main" id="{AAEACFCE-D2C9-1FB1-4601-C00626773D39}"/>
              </a:ext>
            </a:extLst>
          </p:cNvPr>
          <p:cNvSpPr>
            <a:spLocks noGrp="1"/>
          </p:cNvSpPr>
          <p:nvPr>
            <p:ph idx="1"/>
          </p:nvPr>
        </p:nvSpPr>
        <p:spPr>
          <a:xfrm>
            <a:off x="838199" y="1825626"/>
            <a:ext cx="10461171" cy="4026534"/>
          </a:xfrm>
        </p:spPr>
        <p:txBody>
          <a:bodyPr>
            <a:normAutofit/>
          </a:bodyPr>
          <a:lstStyle/>
          <a:p>
            <a:r>
              <a:rPr lang="en-US" dirty="0"/>
              <a:t>Cloneable</a:t>
            </a:r>
          </a:p>
          <a:p>
            <a:pPr lvl="1">
              <a:buFont typeface="Courier New" panose="02070309020205020404" pitchFamily="49" charset="0"/>
              <a:buChar char="o"/>
            </a:pPr>
            <a:r>
              <a:rPr lang="en-US" dirty="0"/>
              <a:t>marker interface: does not contain any methods or constants</a:t>
            </a:r>
          </a:p>
          <a:p>
            <a:pPr lvl="1">
              <a:buFont typeface="Courier New" panose="02070309020205020404" pitchFamily="49" charset="0"/>
              <a:buChar char="o"/>
            </a:pPr>
            <a:r>
              <a:rPr lang="en-US" dirty="0"/>
              <a:t>the purpose of a marker interface is to highlight specific traits of objects </a:t>
            </a:r>
          </a:p>
          <a:p>
            <a:pPr lvl="1">
              <a:buFont typeface="Courier New" panose="02070309020205020404" pitchFamily="49" charset="0"/>
              <a:buChar char="o"/>
            </a:pPr>
            <a:r>
              <a:rPr lang="en-US" dirty="0"/>
              <a:t>If a class implements the Cloneable marker interface, it generally also overrides the clone() method from the Object superclass</a:t>
            </a:r>
          </a:p>
        </p:txBody>
      </p:sp>
      <p:pic>
        <p:nvPicPr>
          <p:cNvPr id="4" name="Picture 3">
            <a:extLst>
              <a:ext uri="{FF2B5EF4-FFF2-40B4-BE49-F238E27FC236}">
                <a16:creationId xmlns:a16="http://schemas.microsoft.com/office/drawing/2014/main" id="{3409ACE9-4301-6952-EB23-ACFD4A3F3CE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543545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EB2C75-4654-5322-012E-D826A7D3A3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2E6F41-61D6-9E30-E646-A428A95D569E}"/>
              </a:ext>
            </a:extLst>
          </p:cNvPr>
          <p:cNvSpPr>
            <a:spLocks noGrp="1"/>
          </p:cNvSpPr>
          <p:nvPr>
            <p:ph type="title"/>
          </p:nvPr>
        </p:nvSpPr>
        <p:spPr/>
        <p:txBody>
          <a:bodyPr/>
          <a:lstStyle/>
          <a:p>
            <a:r>
              <a:rPr lang="en-US" dirty="0"/>
              <a:t>9.4 Pre-defined Java Interfaces</a:t>
            </a:r>
          </a:p>
        </p:txBody>
      </p:sp>
      <p:sp>
        <p:nvSpPr>
          <p:cNvPr id="3" name="Content Placeholder 2">
            <a:extLst>
              <a:ext uri="{FF2B5EF4-FFF2-40B4-BE49-F238E27FC236}">
                <a16:creationId xmlns:a16="http://schemas.microsoft.com/office/drawing/2014/main" id="{A0D60124-693B-5923-4474-34F7B6C6575B}"/>
              </a:ext>
            </a:extLst>
          </p:cNvPr>
          <p:cNvSpPr>
            <a:spLocks noGrp="1"/>
          </p:cNvSpPr>
          <p:nvPr>
            <p:ph idx="1"/>
          </p:nvPr>
        </p:nvSpPr>
        <p:spPr>
          <a:xfrm>
            <a:off x="838199" y="1825626"/>
            <a:ext cx="10461171" cy="4026534"/>
          </a:xfrm>
        </p:spPr>
        <p:txBody>
          <a:bodyPr>
            <a:normAutofit/>
          </a:bodyPr>
          <a:lstStyle/>
          <a:p>
            <a:r>
              <a:rPr lang="en-US" dirty="0"/>
              <a:t>Cloneable</a:t>
            </a:r>
          </a:p>
          <a:p>
            <a:endParaRPr lang="en-US" dirty="0"/>
          </a:p>
        </p:txBody>
      </p:sp>
      <p:pic>
        <p:nvPicPr>
          <p:cNvPr id="4" name="Picture 3">
            <a:extLst>
              <a:ext uri="{FF2B5EF4-FFF2-40B4-BE49-F238E27FC236}">
                <a16:creationId xmlns:a16="http://schemas.microsoft.com/office/drawing/2014/main" id="{019C7B99-29B4-6DC9-ED41-A70CFFB394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6" name="Picture 5">
            <a:extLst>
              <a:ext uri="{FF2B5EF4-FFF2-40B4-BE49-F238E27FC236}">
                <a16:creationId xmlns:a16="http://schemas.microsoft.com/office/drawing/2014/main" id="{151824D6-1CFF-6982-717D-C11356EA5728}"/>
              </a:ext>
            </a:extLst>
          </p:cNvPr>
          <p:cNvPicPr>
            <a:picLocks noChangeAspect="1"/>
          </p:cNvPicPr>
          <p:nvPr/>
        </p:nvPicPr>
        <p:blipFill>
          <a:blip r:embed="rId3"/>
          <a:stretch>
            <a:fillRect/>
          </a:stretch>
        </p:blipFill>
        <p:spPr>
          <a:xfrm>
            <a:off x="989878" y="2428735"/>
            <a:ext cx="7340379" cy="2539505"/>
          </a:xfrm>
          <a:prstGeom prst="rect">
            <a:avLst/>
          </a:prstGeom>
        </p:spPr>
      </p:pic>
    </p:spTree>
    <p:extLst>
      <p:ext uri="{BB962C8B-B14F-4D97-AF65-F5344CB8AC3E}">
        <p14:creationId xmlns:p14="http://schemas.microsoft.com/office/powerpoint/2010/main" val="39603328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F7BD24-2FAE-78D2-6837-F1F3D9DF42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1D1F51-0E49-2D8A-FC9A-9ACBA1B23C13}"/>
              </a:ext>
            </a:extLst>
          </p:cNvPr>
          <p:cNvSpPr>
            <a:spLocks noGrp="1"/>
          </p:cNvSpPr>
          <p:nvPr>
            <p:ph type="title"/>
          </p:nvPr>
        </p:nvSpPr>
        <p:spPr/>
        <p:txBody>
          <a:bodyPr/>
          <a:lstStyle/>
          <a:p>
            <a:r>
              <a:rPr lang="en-US" dirty="0"/>
              <a:t>9.4 Pre-defined Java Interfaces</a:t>
            </a:r>
          </a:p>
        </p:txBody>
      </p:sp>
      <p:sp>
        <p:nvSpPr>
          <p:cNvPr id="3" name="Content Placeholder 2">
            <a:extLst>
              <a:ext uri="{FF2B5EF4-FFF2-40B4-BE49-F238E27FC236}">
                <a16:creationId xmlns:a16="http://schemas.microsoft.com/office/drawing/2014/main" id="{BEF114E9-B7EF-290F-D650-4E563FE92B7F}"/>
              </a:ext>
            </a:extLst>
          </p:cNvPr>
          <p:cNvSpPr>
            <a:spLocks noGrp="1"/>
          </p:cNvSpPr>
          <p:nvPr>
            <p:ph idx="1"/>
          </p:nvPr>
        </p:nvSpPr>
        <p:spPr>
          <a:xfrm>
            <a:off x="838199" y="1825626"/>
            <a:ext cx="10461171" cy="4026534"/>
          </a:xfrm>
        </p:spPr>
        <p:txBody>
          <a:bodyPr>
            <a:normAutofit/>
          </a:bodyPr>
          <a:lstStyle/>
          <a:p>
            <a:r>
              <a:rPr lang="en-US" dirty="0"/>
              <a:t>Comparable</a:t>
            </a:r>
          </a:p>
          <a:p>
            <a:pPr marL="0" marR="0">
              <a:buNone/>
            </a:pPr>
            <a:r>
              <a:rPr lang="en-US" sz="2800" b="1" dirty="0">
                <a:effectLst/>
                <a:latin typeface="Times New Roman" panose="02020603050405020304" pitchFamily="18" charset="0"/>
                <a:ea typeface="DengXian" panose="02010600030101010101" pitchFamily="2" charset="-122"/>
              </a:rPr>
              <a:t>In order to compare two reference-type objects, we will need to implement the </a:t>
            </a:r>
            <a:r>
              <a:rPr lang="en-US" sz="1800" b="1" dirty="0">
                <a:effectLst/>
                <a:latin typeface="Consolas" panose="020B0609020204030204" pitchFamily="49" charset="0"/>
                <a:ea typeface="DengXian" panose="02010600030101010101" pitchFamily="2" charset="-122"/>
                <a:cs typeface="Times New Roman" panose="02020603050405020304" pitchFamily="18" charset="0"/>
              </a:rPr>
              <a:t>Comparable </a:t>
            </a:r>
            <a:r>
              <a:rPr lang="en-US" sz="2800" b="1" dirty="0">
                <a:effectLst/>
                <a:latin typeface="Times New Roman" panose="02020603050405020304" pitchFamily="18" charset="0"/>
                <a:ea typeface="DengXian" panose="02010600030101010101" pitchFamily="2" charset="-122"/>
              </a:rPr>
              <a:t>interface.</a:t>
            </a:r>
            <a:r>
              <a:rPr lang="en-US" sz="2800" dirty="0">
                <a:effectLst/>
                <a:latin typeface="Times New Roman" panose="02020603050405020304" pitchFamily="18" charset="0"/>
                <a:ea typeface="DengXian" panose="02010600030101010101" pitchFamily="2" charset="-122"/>
              </a:rPr>
              <a:t> Java has provided the </a:t>
            </a:r>
            <a:r>
              <a:rPr lang="en-US" sz="1800" dirty="0">
                <a:effectLst/>
                <a:latin typeface="Consolas" panose="020B0609020204030204" pitchFamily="49" charset="0"/>
                <a:ea typeface="DengXian" panose="02010600030101010101" pitchFamily="2" charset="-122"/>
                <a:cs typeface="Times New Roman" panose="02020603050405020304" pitchFamily="18" charset="0"/>
              </a:rPr>
              <a:t>Comparable</a:t>
            </a:r>
            <a:r>
              <a:rPr lang="en-US" sz="2800" dirty="0">
                <a:effectLst/>
                <a:latin typeface="Times New Roman" panose="02020603050405020304" pitchFamily="18" charset="0"/>
                <a:ea typeface="DengXian" panose="02010600030101010101" pitchFamily="2" charset="-122"/>
              </a:rPr>
              <a:t> interface to standardize comparisons of reference-type objects:</a:t>
            </a:r>
          </a:p>
          <a:p>
            <a:pPr marL="0" marR="0">
              <a:buNone/>
            </a:pPr>
            <a:r>
              <a:rPr lang="en-US" sz="2800" dirty="0">
                <a:effectLst/>
                <a:latin typeface="Times New Roman" panose="02020603050405020304" pitchFamily="18" charset="0"/>
                <a:ea typeface="DengXian" panose="02010600030101010101" pitchFamily="2" charset="-122"/>
              </a:rPr>
              <a:t> </a:t>
            </a:r>
          </a:p>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public interface Comparable&lt;T&gt; {</a:t>
            </a:r>
          </a:p>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    public int </a:t>
            </a:r>
            <a:r>
              <a:rPr lang="en-US" sz="1800" dirty="0" err="1">
                <a:effectLst/>
                <a:latin typeface="Consolas" panose="020B0609020204030204" pitchFamily="49" charset="0"/>
                <a:ea typeface="DengXian" panose="02010600030101010101" pitchFamily="2" charset="-122"/>
                <a:cs typeface="Times New Roman" panose="02020603050405020304" pitchFamily="18" charset="0"/>
              </a:rPr>
              <a:t>compareTo</a:t>
            </a:r>
            <a:r>
              <a:rPr lang="en-US" sz="1800" dirty="0">
                <a:effectLst/>
                <a:latin typeface="Consolas" panose="020B0609020204030204" pitchFamily="49" charset="0"/>
                <a:ea typeface="DengXian" panose="02010600030101010101" pitchFamily="2" charset="-122"/>
                <a:cs typeface="Times New Roman" panose="02020603050405020304" pitchFamily="18" charset="0"/>
              </a:rPr>
              <a:t>(T other);</a:t>
            </a:r>
          </a:p>
          <a:p>
            <a:pPr marL="457200" marR="0">
              <a:buNone/>
            </a:pPr>
            <a:r>
              <a:rPr lang="en-US" sz="1800" dirty="0">
                <a:effectLst/>
                <a:latin typeface="Consolas" panose="020B0609020204030204" pitchFamily="49" charset="0"/>
                <a:ea typeface="DengXian" panose="02010600030101010101" pitchFamily="2" charset="-122"/>
                <a:cs typeface="Times New Roman" panose="02020603050405020304" pitchFamily="18" charset="0"/>
              </a:rPr>
              <a:t>}</a:t>
            </a:r>
          </a:p>
        </p:txBody>
      </p:sp>
      <p:pic>
        <p:nvPicPr>
          <p:cNvPr id="4" name="Picture 3">
            <a:extLst>
              <a:ext uri="{FF2B5EF4-FFF2-40B4-BE49-F238E27FC236}">
                <a16:creationId xmlns:a16="http://schemas.microsoft.com/office/drawing/2014/main" id="{8D615FDC-D9C2-938C-CCA0-04DF4014DA1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9663881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442F77-4A96-98D2-61D6-5754E4F9E5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8D14F2-94CE-A896-DFC4-EDFE7C03B592}"/>
              </a:ext>
            </a:extLst>
          </p:cNvPr>
          <p:cNvSpPr>
            <a:spLocks noGrp="1"/>
          </p:cNvSpPr>
          <p:nvPr>
            <p:ph type="title"/>
          </p:nvPr>
        </p:nvSpPr>
        <p:spPr/>
        <p:txBody>
          <a:bodyPr/>
          <a:lstStyle/>
          <a:p>
            <a:r>
              <a:rPr lang="en-US" dirty="0"/>
              <a:t>9.4 Pre-defined Java Interfaces</a:t>
            </a:r>
          </a:p>
        </p:txBody>
      </p:sp>
      <p:pic>
        <p:nvPicPr>
          <p:cNvPr id="8" name="Content Placeholder 7">
            <a:extLst>
              <a:ext uri="{FF2B5EF4-FFF2-40B4-BE49-F238E27FC236}">
                <a16:creationId xmlns:a16="http://schemas.microsoft.com/office/drawing/2014/main" id="{801BAD23-274E-7FC9-EAD9-6D30D44BE19E}"/>
              </a:ext>
            </a:extLst>
          </p:cNvPr>
          <p:cNvPicPr>
            <a:picLocks noGrp="1" noChangeAspect="1"/>
          </p:cNvPicPr>
          <p:nvPr>
            <p:ph idx="1"/>
          </p:nvPr>
        </p:nvPicPr>
        <p:blipFill>
          <a:blip r:embed="rId2"/>
          <a:stretch>
            <a:fillRect/>
          </a:stretch>
        </p:blipFill>
        <p:spPr>
          <a:xfrm>
            <a:off x="931703" y="1690688"/>
            <a:ext cx="6841502" cy="2860992"/>
          </a:xfrm>
          <a:prstGeom prst="rect">
            <a:avLst/>
          </a:prstGeom>
        </p:spPr>
      </p:pic>
      <p:pic>
        <p:nvPicPr>
          <p:cNvPr id="4" name="Picture 3">
            <a:extLst>
              <a:ext uri="{FF2B5EF4-FFF2-40B4-BE49-F238E27FC236}">
                <a16:creationId xmlns:a16="http://schemas.microsoft.com/office/drawing/2014/main" id="{402CA7D1-F4BB-AED3-FCDA-E474195CBFC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10" name="TextBox 9">
            <a:extLst>
              <a:ext uri="{FF2B5EF4-FFF2-40B4-BE49-F238E27FC236}">
                <a16:creationId xmlns:a16="http://schemas.microsoft.com/office/drawing/2014/main" id="{F4B62EC8-CAE0-2457-87F8-D35D87785772}"/>
              </a:ext>
            </a:extLst>
          </p:cNvPr>
          <p:cNvSpPr txBox="1"/>
          <p:nvPr/>
        </p:nvSpPr>
        <p:spPr>
          <a:xfrm>
            <a:off x="1102244" y="4844146"/>
            <a:ext cx="8478636" cy="646331"/>
          </a:xfrm>
          <a:prstGeom prst="rect">
            <a:avLst/>
          </a:prstGeom>
          <a:noFill/>
          <a:ln>
            <a:solidFill>
              <a:schemeClr val="accent1"/>
            </a:solidFill>
          </a:ln>
        </p:spPr>
        <p:txBody>
          <a:bodyPr wrap="square">
            <a:spAutoFit/>
          </a:bodyPr>
          <a:lstStyle/>
          <a:p>
            <a:r>
              <a:rPr lang="en-US" dirty="0"/>
              <a:t>when a class implements the Comparable interface, the class is said to have a natural ordering (a particular way of ordering items from “least” to “greatest”)</a:t>
            </a:r>
          </a:p>
        </p:txBody>
      </p:sp>
    </p:spTree>
    <p:extLst>
      <p:ext uri="{BB962C8B-B14F-4D97-AF65-F5344CB8AC3E}">
        <p14:creationId xmlns:p14="http://schemas.microsoft.com/office/powerpoint/2010/main" val="4730450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18369B-A595-3E2F-73AB-5B0C7662E5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450BF6-5099-36A4-86A1-7D7FAE842584}"/>
              </a:ext>
            </a:extLst>
          </p:cNvPr>
          <p:cNvSpPr>
            <a:spLocks noGrp="1"/>
          </p:cNvSpPr>
          <p:nvPr>
            <p:ph type="title"/>
          </p:nvPr>
        </p:nvSpPr>
        <p:spPr/>
        <p:txBody>
          <a:bodyPr/>
          <a:lstStyle/>
          <a:p>
            <a:r>
              <a:rPr lang="en-US" dirty="0"/>
              <a:t>9.4 Pre-defined Java Interfaces</a:t>
            </a:r>
          </a:p>
        </p:txBody>
      </p:sp>
      <p:sp>
        <p:nvSpPr>
          <p:cNvPr id="3" name="Content Placeholder 2">
            <a:extLst>
              <a:ext uri="{FF2B5EF4-FFF2-40B4-BE49-F238E27FC236}">
                <a16:creationId xmlns:a16="http://schemas.microsoft.com/office/drawing/2014/main" id="{A76E5A70-E720-D0CE-E223-B23F682C73A1}"/>
              </a:ext>
            </a:extLst>
          </p:cNvPr>
          <p:cNvSpPr>
            <a:spLocks noGrp="1"/>
          </p:cNvSpPr>
          <p:nvPr>
            <p:ph idx="1"/>
          </p:nvPr>
        </p:nvSpPr>
        <p:spPr>
          <a:xfrm>
            <a:off x="838199" y="1825626"/>
            <a:ext cx="10461171" cy="4026534"/>
          </a:xfrm>
        </p:spPr>
        <p:txBody>
          <a:bodyPr>
            <a:normAutofit/>
          </a:bodyPr>
          <a:lstStyle/>
          <a:p>
            <a:r>
              <a:rPr lang="en-US" dirty="0"/>
              <a:t>Comparator</a:t>
            </a:r>
          </a:p>
          <a:p>
            <a:pPr lvl="1">
              <a:buFont typeface="Courier New" panose="02070309020205020404" pitchFamily="49" charset="0"/>
              <a:buChar char="o"/>
            </a:pPr>
            <a:r>
              <a:rPr lang="en-US" dirty="0"/>
              <a:t>Reference-type objects with multiple member fields may need to have flexible comparison rules—options for how we want to compare them. The Java Comparable interface only allows us to define one ordering, the natural ordering rule. To have flexible comparison rules, we will need to use the Java Comparator interface.</a:t>
            </a:r>
          </a:p>
          <a:p>
            <a:pPr lvl="1">
              <a:buFont typeface="Courier New" panose="02070309020205020404" pitchFamily="49" charset="0"/>
              <a:buChar char="o"/>
            </a:pPr>
            <a:r>
              <a:rPr lang="en-US" dirty="0"/>
              <a:t>supports total ordering comparison </a:t>
            </a:r>
          </a:p>
          <a:p>
            <a:pPr lvl="1">
              <a:buFont typeface="Courier New" panose="02070309020205020404" pitchFamily="49" charset="0"/>
              <a:buChar char="o"/>
            </a:pPr>
            <a:r>
              <a:rPr lang="en-US" dirty="0"/>
              <a:t>Classes that implement Comparator are standalone classes that define rules for comparing other classes</a:t>
            </a:r>
          </a:p>
        </p:txBody>
      </p:sp>
      <p:pic>
        <p:nvPicPr>
          <p:cNvPr id="4" name="Picture 3">
            <a:extLst>
              <a:ext uri="{FF2B5EF4-FFF2-40B4-BE49-F238E27FC236}">
                <a16:creationId xmlns:a16="http://schemas.microsoft.com/office/drawing/2014/main" id="{B9493CC8-EAAE-C5CD-D05B-DD885B38BD7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5671102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972B14-7FBD-72EA-E245-B5B8390016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6CE0D3-8972-8285-245F-AB5E9CE42298}"/>
              </a:ext>
            </a:extLst>
          </p:cNvPr>
          <p:cNvSpPr>
            <a:spLocks noGrp="1"/>
          </p:cNvSpPr>
          <p:nvPr>
            <p:ph type="title"/>
          </p:nvPr>
        </p:nvSpPr>
        <p:spPr/>
        <p:txBody>
          <a:bodyPr/>
          <a:lstStyle/>
          <a:p>
            <a:r>
              <a:rPr lang="en-US" dirty="0"/>
              <a:t>Which National Park is it?</a:t>
            </a:r>
          </a:p>
        </p:txBody>
      </p:sp>
      <p:pic>
        <p:nvPicPr>
          <p:cNvPr id="4" name="Picture 3">
            <a:extLst>
              <a:ext uri="{FF2B5EF4-FFF2-40B4-BE49-F238E27FC236}">
                <a16:creationId xmlns:a16="http://schemas.microsoft.com/office/drawing/2014/main" id="{00921490-DC67-4239-C0A3-CA69DF741AE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7" name="Content Placeholder 6">
            <a:extLst>
              <a:ext uri="{FF2B5EF4-FFF2-40B4-BE49-F238E27FC236}">
                <a16:creationId xmlns:a16="http://schemas.microsoft.com/office/drawing/2014/main" id="{05E7F74E-D8B9-181F-53C1-C7A491D7817D}"/>
              </a:ext>
            </a:extLst>
          </p:cNvPr>
          <p:cNvSpPr>
            <a:spLocks noGrp="1"/>
          </p:cNvSpPr>
          <p:nvPr>
            <p:ph idx="1"/>
          </p:nvPr>
        </p:nvSpPr>
        <p:spPr>
          <a:xfrm>
            <a:off x="871927" y="1599565"/>
            <a:ext cx="10515600" cy="4351338"/>
          </a:xfrm>
        </p:spPr>
        <p:txBody>
          <a:bodyPr/>
          <a:lstStyle/>
          <a:p>
            <a:r>
              <a:rPr lang="en-US" dirty="0"/>
              <a:t>Answer: Redwood National Park</a:t>
            </a:r>
          </a:p>
        </p:txBody>
      </p:sp>
    </p:spTree>
    <p:extLst>
      <p:ext uri="{BB962C8B-B14F-4D97-AF65-F5344CB8AC3E}">
        <p14:creationId xmlns:p14="http://schemas.microsoft.com/office/powerpoint/2010/main" val="2459528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FC191F-D105-8A4A-578D-5B3F197F35A9}"/>
            </a:ext>
          </a:extLst>
        </p:cNvPr>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33A6B14A-92E1-15D5-0859-4CF0D14C7B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DC526B-38F2-0A10-9DE0-F5C4856C400F}"/>
              </a:ext>
            </a:extLst>
          </p:cNvPr>
          <p:cNvSpPr>
            <a:spLocks noGrp="1"/>
          </p:cNvSpPr>
          <p:nvPr>
            <p:ph type="ctrTitle"/>
          </p:nvPr>
        </p:nvSpPr>
        <p:spPr>
          <a:xfrm>
            <a:off x="804672" y="5116529"/>
            <a:ext cx="10592174" cy="1000655"/>
          </a:xfrm>
        </p:spPr>
        <p:txBody>
          <a:bodyPr anchor="t">
            <a:normAutofit fontScale="90000"/>
          </a:bodyPr>
          <a:lstStyle/>
          <a:p>
            <a:pPr algn="l"/>
            <a:r>
              <a:rPr lang="en-US" sz="3100" dirty="0">
                <a:solidFill>
                  <a:schemeClr val="tx2"/>
                </a:solidFill>
              </a:rPr>
              <a:t>https://he.kendallhunt.com/product/java-oop-and-data-structures-introduction-secure-coding</a:t>
            </a:r>
            <a:br>
              <a:rPr lang="en-US" sz="1600" dirty="0">
                <a:solidFill>
                  <a:schemeClr val="tx2"/>
                </a:solidFill>
              </a:rPr>
            </a:br>
            <a:br>
              <a:rPr lang="en-US" sz="1600" dirty="0">
                <a:solidFill>
                  <a:schemeClr val="tx2"/>
                </a:solidFill>
              </a:rPr>
            </a:br>
            <a:endParaRPr lang="en-US" sz="1600" dirty="0">
              <a:solidFill>
                <a:schemeClr val="tx2"/>
              </a:solidFill>
            </a:endParaRPr>
          </a:p>
        </p:txBody>
      </p:sp>
      <p:pic>
        <p:nvPicPr>
          <p:cNvPr id="5" name="Picture 4">
            <a:extLst>
              <a:ext uri="{FF2B5EF4-FFF2-40B4-BE49-F238E27FC236}">
                <a16:creationId xmlns:a16="http://schemas.microsoft.com/office/drawing/2014/main" id="{6CE13444-0372-8378-2CD4-5DA819DC30D2}"/>
              </a:ext>
            </a:extLst>
          </p:cNvPr>
          <p:cNvPicPr>
            <a:picLocks noChangeAspect="1"/>
          </p:cNvPicPr>
          <p:nvPr/>
        </p:nvPicPr>
        <p:blipFill>
          <a:blip r:embed="rId2">
            <a:extLst>
              <a:ext uri="{28A0092B-C50C-407E-A947-70E740481C1C}">
                <a14:useLocalDpi xmlns:a14="http://schemas.microsoft.com/office/drawing/2010/main" val="0"/>
              </a:ext>
            </a:extLst>
          </a:blip>
          <a:srcRect t="12826" b="12826"/>
          <a:stretch/>
        </p:blipFill>
        <p:spPr>
          <a:xfrm>
            <a:off x="-1" y="10"/>
            <a:ext cx="12192001" cy="4201449"/>
          </a:xfrm>
          <a:prstGeom prst="rect">
            <a:avLst/>
          </a:prstGeom>
        </p:spPr>
      </p:pic>
      <p:grpSp>
        <p:nvGrpSpPr>
          <p:cNvPr id="35" name="Group 34">
            <a:extLst>
              <a:ext uri="{FF2B5EF4-FFF2-40B4-BE49-F238E27FC236}">
                <a16:creationId xmlns:a16="http://schemas.microsoft.com/office/drawing/2014/main" id="{5715C489-B5E2-5428-43B1-349FE95747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24" name="Freeform: Shape 23">
              <a:extLst>
                <a:ext uri="{FF2B5EF4-FFF2-40B4-BE49-F238E27FC236}">
                  <a16:creationId xmlns:a16="http://schemas.microsoft.com/office/drawing/2014/main" id="{97059834-0800-EFC9-8D5D-F7CA9BF31C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F9AB83BF-2BE4-4621-3FBA-37CD860D2E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CDA2168C-5D43-2BCD-63EF-A324DC2C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44B878EF-70FC-3351-24CA-EAB8E5C82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3" name="Subtitle 2">
            <a:extLst>
              <a:ext uri="{FF2B5EF4-FFF2-40B4-BE49-F238E27FC236}">
                <a16:creationId xmlns:a16="http://schemas.microsoft.com/office/drawing/2014/main" id="{13052117-AA4F-821C-428C-6BA9B0EB9AA1}"/>
              </a:ext>
            </a:extLst>
          </p:cNvPr>
          <p:cNvSpPr>
            <a:spLocks noGrp="1"/>
          </p:cNvSpPr>
          <p:nvPr>
            <p:ph type="subTitle" idx="1"/>
          </p:nvPr>
        </p:nvSpPr>
        <p:spPr>
          <a:xfrm>
            <a:off x="804672" y="4580785"/>
            <a:ext cx="9416898" cy="484374"/>
          </a:xfrm>
        </p:spPr>
        <p:txBody>
          <a:bodyPr anchor="b">
            <a:normAutofit/>
          </a:bodyPr>
          <a:lstStyle/>
          <a:p>
            <a:pPr algn="l"/>
            <a:r>
              <a:rPr lang="en-US" sz="2000" dirty="0">
                <a:solidFill>
                  <a:schemeClr val="tx2"/>
                </a:solidFill>
              </a:rPr>
              <a:t>Chapter 9 Abstraction: Abstract Classes and Interfaces </a:t>
            </a:r>
          </a:p>
        </p:txBody>
      </p:sp>
    </p:spTree>
    <p:extLst>
      <p:ext uri="{BB962C8B-B14F-4D97-AF65-F5344CB8AC3E}">
        <p14:creationId xmlns:p14="http://schemas.microsoft.com/office/powerpoint/2010/main" val="158957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9BF0A-0571-3AE4-329B-7FDD247C4A47}"/>
              </a:ext>
            </a:extLst>
          </p:cNvPr>
          <p:cNvSpPr>
            <a:spLocks noGrp="1"/>
          </p:cNvSpPr>
          <p:nvPr>
            <p:ph type="title"/>
          </p:nvPr>
        </p:nvSpPr>
        <p:spPr/>
        <p:txBody>
          <a:bodyPr/>
          <a:lstStyle/>
          <a:p>
            <a:r>
              <a:rPr lang="en-US" dirty="0"/>
              <a:t>Chapter Outlines</a:t>
            </a:r>
          </a:p>
        </p:txBody>
      </p:sp>
      <p:pic>
        <p:nvPicPr>
          <p:cNvPr id="5" name="Picture 4">
            <a:extLst>
              <a:ext uri="{FF2B5EF4-FFF2-40B4-BE49-F238E27FC236}">
                <a16:creationId xmlns:a16="http://schemas.microsoft.com/office/drawing/2014/main" id="{F6984F35-20A0-78B6-C0D7-3446E8B5E50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74357" y="5891173"/>
            <a:ext cx="10579443" cy="571580"/>
          </a:xfrm>
          <a:prstGeom prst="rect">
            <a:avLst/>
          </a:prstGeom>
        </p:spPr>
      </p:pic>
      <p:graphicFrame>
        <p:nvGraphicFramePr>
          <p:cNvPr id="9" name="Content Placeholder 8">
            <a:extLst>
              <a:ext uri="{FF2B5EF4-FFF2-40B4-BE49-F238E27FC236}">
                <a16:creationId xmlns:a16="http://schemas.microsoft.com/office/drawing/2014/main" id="{CA9A291D-AFBA-B921-9197-A2EF55DD2996}"/>
              </a:ext>
            </a:extLst>
          </p:cNvPr>
          <p:cNvGraphicFramePr>
            <a:graphicFrameLocks noGrp="1"/>
          </p:cNvGraphicFramePr>
          <p:nvPr>
            <p:ph idx="1"/>
            <p:extLst>
              <p:ext uri="{D42A27DB-BD31-4B8C-83A1-F6EECF244321}">
                <p14:modId xmlns:p14="http://schemas.microsoft.com/office/powerpoint/2010/main" val="1195454027"/>
              </p:ext>
            </p:extLst>
          </p:nvPr>
        </p:nvGraphicFramePr>
        <p:xfrm>
          <a:off x="838200" y="1825625"/>
          <a:ext cx="10515600" cy="36095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extBox 11">
            <a:extLst>
              <a:ext uri="{FF2B5EF4-FFF2-40B4-BE49-F238E27FC236}">
                <a16:creationId xmlns:a16="http://schemas.microsoft.com/office/drawing/2014/main" id="{8558A932-A150-AAEB-AF28-D9156CC23D7C}"/>
              </a:ext>
            </a:extLst>
          </p:cNvPr>
          <p:cNvSpPr txBox="1"/>
          <p:nvPr/>
        </p:nvSpPr>
        <p:spPr>
          <a:xfrm>
            <a:off x="838200" y="1622855"/>
            <a:ext cx="10426908" cy="3046988"/>
          </a:xfrm>
          <a:prstGeom prst="rect">
            <a:avLst/>
          </a:prstGeom>
          <a:noFill/>
        </p:spPr>
        <p:txBody>
          <a:bodyPr wrap="square" rtlCol="0">
            <a:spAutoFit/>
          </a:bodyPr>
          <a:lstStyle/>
          <a:p>
            <a:pPr marL="285750" lvl="0" indent="-285750">
              <a:buFont typeface="Aptos" panose="020B0004020202020204" pitchFamily="34" charset="0"/>
              <a:buChar char="–"/>
            </a:pPr>
            <a:r>
              <a:rPr lang="en-US" sz="2400" dirty="0"/>
              <a:t>Defining and using abstract classes</a:t>
            </a:r>
          </a:p>
          <a:p>
            <a:pPr marL="285750" lvl="0" indent="-285750">
              <a:buFont typeface="Aptos" panose="020B0004020202020204" pitchFamily="34" charset="0"/>
              <a:buChar char="–"/>
            </a:pPr>
            <a:r>
              <a:rPr lang="en-US" sz="2400" dirty="0"/>
              <a:t>Defining and using interfaces</a:t>
            </a:r>
          </a:p>
          <a:p>
            <a:pPr marL="285750" lvl="0" indent="-285750">
              <a:buFont typeface="Aptos" panose="020B0004020202020204" pitchFamily="34" charset="0"/>
              <a:buChar char="–"/>
            </a:pPr>
            <a:r>
              <a:rPr lang="en-US" sz="2400" dirty="0"/>
              <a:t>Sneaking a peek at </a:t>
            </a:r>
            <a:r>
              <a:rPr lang="en-US" sz="2400" dirty="0" err="1"/>
              <a:t>ArrayList</a:t>
            </a:r>
            <a:r>
              <a:rPr lang="en-US" sz="2400" dirty="0"/>
              <a:t>, a datatype from the Java Collections framework</a:t>
            </a:r>
          </a:p>
          <a:p>
            <a:pPr marL="285750" lvl="0" indent="-285750">
              <a:buFont typeface="Aptos" panose="020B0004020202020204" pitchFamily="34" charset="0"/>
              <a:buChar char="–"/>
            </a:pPr>
            <a:r>
              <a:rPr lang="en-US" sz="2400" dirty="0"/>
              <a:t>Leveraging predefined interfaces from the Java libraries</a:t>
            </a:r>
          </a:p>
          <a:p>
            <a:pPr marL="800100" lvl="1" indent="-342900">
              <a:buFont typeface="Courier New" panose="02070309020205020404" pitchFamily="49" charset="0"/>
              <a:buChar char="o"/>
            </a:pPr>
            <a:r>
              <a:rPr lang="en-US" sz="2400" dirty="0"/>
              <a:t>Cloneable</a:t>
            </a:r>
          </a:p>
          <a:p>
            <a:pPr marL="800100" lvl="1" indent="-342900">
              <a:buFont typeface="Courier New" panose="02070309020205020404" pitchFamily="49" charset="0"/>
              <a:buChar char="o"/>
            </a:pPr>
            <a:r>
              <a:rPr lang="en-US" sz="2400" dirty="0"/>
              <a:t>Comparable</a:t>
            </a:r>
          </a:p>
          <a:p>
            <a:pPr marL="800100" lvl="1" indent="-342900">
              <a:buFont typeface="Courier New" panose="02070309020205020404" pitchFamily="49" charset="0"/>
              <a:buChar char="o"/>
            </a:pPr>
            <a:r>
              <a:rPr lang="en-US" sz="2400" dirty="0"/>
              <a:t>Comparator</a:t>
            </a:r>
          </a:p>
        </p:txBody>
      </p:sp>
    </p:spTree>
    <p:extLst>
      <p:ext uri="{BB962C8B-B14F-4D97-AF65-F5344CB8AC3E}">
        <p14:creationId xmlns:p14="http://schemas.microsoft.com/office/powerpoint/2010/main" val="2717311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2EF1F3-FBC1-EA99-D072-BAE6AC0865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5E67AC-E16E-B398-6F3D-E57A5E1790E2}"/>
              </a:ext>
            </a:extLst>
          </p:cNvPr>
          <p:cNvSpPr>
            <a:spLocks noGrp="1"/>
          </p:cNvSpPr>
          <p:nvPr>
            <p:ph type="title"/>
          </p:nvPr>
        </p:nvSpPr>
        <p:spPr/>
        <p:txBody>
          <a:bodyPr/>
          <a:lstStyle/>
          <a:p>
            <a:r>
              <a:rPr lang="en-US" dirty="0"/>
              <a:t>9.1 What is an Abstract Class? </a:t>
            </a:r>
          </a:p>
        </p:txBody>
      </p:sp>
      <p:sp>
        <p:nvSpPr>
          <p:cNvPr id="3" name="Content Placeholder 2">
            <a:extLst>
              <a:ext uri="{FF2B5EF4-FFF2-40B4-BE49-F238E27FC236}">
                <a16:creationId xmlns:a16="http://schemas.microsoft.com/office/drawing/2014/main" id="{6A4503D6-0F71-131F-8148-FFF9AC7A070D}"/>
              </a:ext>
            </a:extLst>
          </p:cNvPr>
          <p:cNvSpPr>
            <a:spLocks noGrp="1"/>
          </p:cNvSpPr>
          <p:nvPr>
            <p:ph idx="1"/>
          </p:nvPr>
        </p:nvSpPr>
        <p:spPr>
          <a:xfrm>
            <a:off x="838199" y="1825626"/>
            <a:ext cx="10461171" cy="4026534"/>
          </a:xfrm>
        </p:spPr>
        <p:txBody>
          <a:bodyPr>
            <a:normAutofit/>
          </a:bodyPr>
          <a:lstStyle/>
          <a:p>
            <a:r>
              <a:rPr lang="en-US" dirty="0"/>
              <a:t>concrete class: can be used to create objects </a:t>
            </a:r>
          </a:p>
          <a:p>
            <a:pPr lvl="1">
              <a:buFont typeface="Courier New" panose="02070309020205020404" pitchFamily="49" charset="0"/>
              <a:buChar char="o"/>
            </a:pPr>
            <a:r>
              <a:rPr lang="en-US" dirty="0"/>
              <a:t>dynamic class for each object had fully implemented methods</a:t>
            </a:r>
          </a:p>
          <a:p>
            <a:r>
              <a:rPr lang="en-US" dirty="0"/>
              <a:t>abstract classes: CANNOT be instantiated to create objects</a:t>
            </a:r>
          </a:p>
          <a:p>
            <a:pPr lvl="1">
              <a:buFont typeface="Courier New" panose="02070309020205020404" pitchFamily="49" charset="0"/>
              <a:buChar char="o"/>
            </a:pPr>
            <a:r>
              <a:rPr lang="en-US" dirty="0"/>
              <a:t>can have instance and static variables, </a:t>
            </a:r>
          </a:p>
          <a:p>
            <a:pPr lvl="1">
              <a:buFont typeface="Courier New" panose="02070309020205020404" pitchFamily="49" charset="0"/>
              <a:buChar char="o"/>
            </a:pPr>
            <a:r>
              <a:rPr lang="en-US" dirty="0"/>
              <a:t>can have concrete (fully implemented) methods</a:t>
            </a:r>
          </a:p>
          <a:p>
            <a:pPr lvl="1">
              <a:buFont typeface="Courier New" panose="02070309020205020404" pitchFamily="49" charset="0"/>
              <a:buChar char="o"/>
            </a:pPr>
            <a:r>
              <a:rPr lang="en-US" dirty="0"/>
              <a:t>one or more of the member methods may be abstract</a:t>
            </a:r>
          </a:p>
          <a:p>
            <a:pPr lvl="2">
              <a:buFont typeface="Wingdings" panose="05000000000000000000" pitchFamily="2" charset="2"/>
              <a:buChar char="§"/>
            </a:pPr>
            <a:r>
              <a:rPr lang="en-US" dirty="0"/>
              <a:t>An abstract method is an empty method header, without any implementation details </a:t>
            </a:r>
          </a:p>
        </p:txBody>
      </p:sp>
      <p:pic>
        <p:nvPicPr>
          <p:cNvPr id="4" name="Picture 3">
            <a:extLst>
              <a:ext uri="{FF2B5EF4-FFF2-40B4-BE49-F238E27FC236}">
                <a16:creationId xmlns:a16="http://schemas.microsoft.com/office/drawing/2014/main" id="{895C033C-58CF-4D11-E9CE-11BA26E73AF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1012970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72F2C2-B325-3276-526E-E9278F468B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CE0E60-6180-7A22-58BF-B5F9E8112F47}"/>
              </a:ext>
            </a:extLst>
          </p:cNvPr>
          <p:cNvSpPr>
            <a:spLocks noGrp="1"/>
          </p:cNvSpPr>
          <p:nvPr>
            <p:ph type="title"/>
          </p:nvPr>
        </p:nvSpPr>
        <p:spPr/>
        <p:txBody>
          <a:bodyPr/>
          <a:lstStyle/>
          <a:p>
            <a:r>
              <a:rPr lang="en-US" dirty="0"/>
              <a:t>9.1 What is an Abstract Class? </a:t>
            </a:r>
          </a:p>
        </p:txBody>
      </p:sp>
      <p:sp>
        <p:nvSpPr>
          <p:cNvPr id="3" name="Content Placeholder 2">
            <a:extLst>
              <a:ext uri="{FF2B5EF4-FFF2-40B4-BE49-F238E27FC236}">
                <a16:creationId xmlns:a16="http://schemas.microsoft.com/office/drawing/2014/main" id="{9435B0C7-F0AE-E769-C285-A4642BDA77AF}"/>
              </a:ext>
            </a:extLst>
          </p:cNvPr>
          <p:cNvSpPr>
            <a:spLocks noGrp="1"/>
          </p:cNvSpPr>
          <p:nvPr>
            <p:ph idx="1"/>
          </p:nvPr>
        </p:nvSpPr>
        <p:spPr>
          <a:xfrm>
            <a:off x="838199" y="1825626"/>
            <a:ext cx="10461171" cy="4026534"/>
          </a:xfrm>
        </p:spPr>
        <p:txBody>
          <a:bodyPr>
            <a:normAutofit/>
          </a:bodyPr>
          <a:lstStyle/>
          <a:p>
            <a:r>
              <a:rPr lang="en-US" dirty="0"/>
              <a:t>Abstract classes allow inheritance relationships</a:t>
            </a:r>
          </a:p>
          <a:p>
            <a:pPr lvl="1">
              <a:buFont typeface="Courier New" panose="02070309020205020404" pitchFamily="49" charset="0"/>
              <a:buChar char="o"/>
            </a:pPr>
            <a:r>
              <a:rPr lang="en-US" dirty="0"/>
              <a:t>a subclass can be either concrete or abstract </a:t>
            </a:r>
          </a:p>
          <a:p>
            <a:pPr lvl="1">
              <a:buFont typeface="Courier New" panose="02070309020205020404" pitchFamily="49" charset="0"/>
              <a:buChar char="o"/>
            </a:pPr>
            <a:r>
              <a:rPr lang="en-US" dirty="0"/>
              <a:t>concrete subclasses of an abstract class must override and implement any abstract methods that they inherit</a:t>
            </a:r>
          </a:p>
          <a:p>
            <a:pPr lvl="1">
              <a:buFont typeface="Courier New" panose="02070309020205020404" pitchFamily="49" charset="0"/>
              <a:buChar char="o"/>
            </a:pPr>
            <a:r>
              <a:rPr lang="en-US" dirty="0"/>
              <a:t>abstract classes can also define default and explicit-value constructors </a:t>
            </a:r>
          </a:p>
          <a:p>
            <a:r>
              <a:rPr lang="en-US" dirty="0"/>
              <a:t>concrete subclasses of an abstract class may invoke the abstract class’s constructor(s) through a super() call when objects of the concrete subclass are instantiated</a:t>
            </a:r>
          </a:p>
        </p:txBody>
      </p:sp>
      <p:pic>
        <p:nvPicPr>
          <p:cNvPr id="4" name="Picture 3">
            <a:extLst>
              <a:ext uri="{FF2B5EF4-FFF2-40B4-BE49-F238E27FC236}">
                <a16:creationId xmlns:a16="http://schemas.microsoft.com/office/drawing/2014/main" id="{931D7AF1-3777-05AE-C31A-A151F010AC1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615894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56B159-FA8B-D310-ADC6-D66B56AA30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B67D26-072C-8F28-8A78-169C4AE8E6A4}"/>
              </a:ext>
            </a:extLst>
          </p:cNvPr>
          <p:cNvSpPr>
            <a:spLocks noGrp="1"/>
          </p:cNvSpPr>
          <p:nvPr>
            <p:ph type="title"/>
          </p:nvPr>
        </p:nvSpPr>
        <p:spPr/>
        <p:txBody>
          <a:bodyPr/>
          <a:lstStyle/>
          <a:p>
            <a:r>
              <a:rPr lang="en-US" dirty="0"/>
              <a:t>Defining an Abstract Class</a:t>
            </a:r>
          </a:p>
        </p:txBody>
      </p:sp>
      <p:pic>
        <p:nvPicPr>
          <p:cNvPr id="4" name="Picture 3">
            <a:extLst>
              <a:ext uri="{FF2B5EF4-FFF2-40B4-BE49-F238E27FC236}">
                <a16:creationId xmlns:a16="http://schemas.microsoft.com/office/drawing/2014/main" id="{9E5C24DC-8581-CCD4-117C-892110570A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6" name="Picture 5">
            <a:extLst>
              <a:ext uri="{FF2B5EF4-FFF2-40B4-BE49-F238E27FC236}">
                <a16:creationId xmlns:a16="http://schemas.microsoft.com/office/drawing/2014/main" id="{28F5C6E3-769F-4269-9203-AF7B84101A7D}"/>
              </a:ext>
            </a:extLst>
          </p:cNvPr>
          <p:cNvPicPr>
            <a:picLocks noChangeAspect="1"/>
          </p:cNvPicPr>
          <p:nvPr/>
        </p:nvPicPr>
        <p:blipFill>
          <a:blip r:embed="rId3"/>
          <a:stretch>
            <a:fillRect/>
          </a:stretch>
        </p:blipFill>
        <p:spPr>
          <a:xfrm>
            <a:off x="1487338" y="1603466"/>
            <a:ext cx="7799165" cy="3687785"/>
          </a:xfrm>
          <a:prstGeom prst="rect">
            <a:avLst/>
          </a:prstGeom>
        </p:spPr>
      </p:pic>
    </p:spTree>
    <p:extLst>
      <p:ext uri="{BB962C8B-B14F-4D97-AF65-F5344CB8AC3E}">
        <p14:creationId xmlns:p14="http://schemas.microsoft.com/office/powerpoint/2010/main" val="38716334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CDFD29-2934-1663-DEF0-0822380215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833E99-AED7-66C5-4A95-1CCC4333B291}"/>
              </a:ext>
            </a:extLst>
          </p:cNvPr>
          <p:cNvSpPr>
            <a:spLocks noGrp="1"/>
          </p:cNvSpPr>
          <p:nvPr>
            <p:ph type="title"/>
          </p:nvPr>
        </p:nvSpPr>
        <p:spPr/>
        <p:txBody>
          <a:bodyPr/>
          <a:lstStyle/>
          <a:p>
            <a:r>
              <a:rPr lang="en-US" dirty="0"/>
              <a:t>Abstract Classes vs. Concrete Classes</a:t>
            </a:r>
          </a:p>
        </p:txBody>
      </p:sp>
      <p:pic>
        <p:nvPicPr>
          <p:cNvPr id="4" name="Picture 3">
            <a:extLst>
              <a:ext uri="{FF2B5EF4-FFF2-40B4-BE49-F238E27FC236}">
                <a16:creationId xmlns:a16="http://schemas.microsoft.com/office/drawing/2014/main" id="{A766D23E-790F-74A5-1D6E-EEEDCF22C36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5" name="Picture 4">
            <a:extLst>
              <a:ext uri="{FF2B5EF4-FFF2-40B4-BE49-F238E27FC236}">
                <a16:creationId xmlns:a16="http://schemas.microsoft.com/office/drawing/2014/main" id="{B69C799F-0659-BEF1-50AA-737C12E9EA29}"/>
              </a:ext>
            </a:extLst>
          </p:cNvPr>
          <p:cNvPicPr>
            <a:picLocks noChangeAspect="1"/>
          </p:cNvPicPr>
          <p:nvPr/>
        </p:nvPicPr>
        <p:blipFill>
          <a:blip r:embed="rId3"/>
          <a:stretch>
            <a:fillRect/>
          </a:stretch>
        </p:blipFill>
        <p:spPr>
          <a:xfrm>
            <a:off x="1607463" y="1690688"/>
            <a:ext cx="8153032" cy="3653208"/>
          </a:xfrm>
          <a:prstGeom prst="rect">
            <a:avLst/>
          </a:prstGeom>
        </p:spPr>
      </p:pic>
    </p:spTree>
    <p:extLst>
      <p:ext uri="{BB962C8B-B14F-4D97-AF65-F5344CB8AC3E}">
        <p14:creationId xmlns:p14="http://schemas.microsoft.com/office/powerpoint/2010/main" val="1129963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250041-F67E-0EFB-C4A4-2A11AB249E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1C9BDB-4869-6724-75A4-4E40706FACB0}"/>
              </a:ext>
            </a:extLst>
          </p:cNvPr>
          <p:cNvSpPr>
            <a:spLocks noGrp="1"/>
          </p:cNvSpPr>
          <p:nvPr>
            <p:ph type="title"/>
          </p:nvPr>
        </p:nvSpPr>
        <p:spPr/>
        <p:txBody>
          <a:bodyPr/>
          <a:lstStyle/>
          <a:p>
            <a:r>
              <a:rPr lang="en-US" dirty="0"/>
              <a:t>UML diagram for the Animal abstract class</a:t>
            </a:r>
          </a:p>
        </p:txBody>
      </p:sp>
      <p:pic>
        <p:nvPicPr>
          <p:cNvPr id="4" name="Picture 3">
            <a:extLst>
              <a:ext uri="{FF2B5EF4-FFF2-40B4-BE49-F238E27FC236}">
                <a16:creationId xmlns:a16="http://schemas.microsoft.com/office/drawing/2014/main" id="{2818E3E1-78D8-0262-F6E6-F37A31B0E19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6" name="Picture 5">
            <a:extLst>
              <a:ext uri="{FF2B5EF4-FFF2-40B4-BE49-F238E27FC236}">
                <a16:creationId xmlns:a16="http://schemas.microsoft.com/office/drawing/2014/main" id="{E360F889-8D25-D869-8554-77F8061BADC9}"/>
              </a:ext>
            </a:extLst>
          </p:cNvPr>
          <p:cNvPicPr>
            <a:picLocks noChangeAspect="1"/>
          </p:cNvPicPr>
          <p:nvPr/>
        </p:nvPicPr>
        <p:blipFill>
          <a:blip r:embed="rId3"/>
          <a:stretch>
            <a:fillRect/>
          </a:stretch>
        </p:blipFill>
        <p:spPr>
          <a:xfrm>
            <a:off x="1925384" y="1601056"/>
            <a:ext cx="5241770" cy="4238715"/>
          </a:xfrm>
          <a:prstGeom prst="rect">
            <a:avLst/>
          </a:prstGeom>
        </p:spPr>
      </p:pic>
      <p:sp>
        <p:nvSpPr>
          <p:cNvPr id="8" name="TextBox 7">
            <a:extLst>
              <a:ext uri="{FF2B5EF4-FFF2-40B4-BE49-F238E27FC236}">
                <a16:creationId xmlns:a16="http://schemas.microsoft.com/office/drawing/2014/main" id="{B946DF78-5FFB-A5EA-704C-157744E079C9}"/>
              </a:ext>
            </a:extLst>
          </p:cNvPr>
          <p:cNvSpPr txBox="1"/>
          <p:nvPr/>
        </p:nvSpPr>
        <p:spPr>
          <a:xfrm>
            <a:off x="7457440" y="2719755"/>
            <a:ext cx="3820160" cy="2031325"/>
          </a:xfrm>
          <a:prstGeom prst="rect">
            <a:avLst/>
          </a:prstGeom>
          <a:noFill/>
        </p:spPr>
        <p:txBody>
          <a:bodyPr wrap="square">
            <a:spAutoFit/>
          </a:bodyPr>
          <a:lstStyle/>
          <a:p>
            <a:r>
              <a:rPr lang="en-US" dirty="0"/>
              <a:t>Pet rufus = new Pet("Rufus", 30.9, 0.89, 50.5, "Peter"); </a:t>
            </a:r>
          </a:p>
          <a:p>
            <a:r>
              <a:rPr lang="en-US" dirty="0"/>
              <a:t>Animal </a:t>
            </a:r>
            <a:r>
              <a:rPr lang="en-US" dirty="0" err="1"/>
              <a:t>rufusAsAnAnimal</a:t>
            </a:r>
            <a:r>
              <a:rPr lang="en-US" dirty="0"/>
              <a:t> = rufus;</a:t>
            </a:r>
          </a:p>
          <a:p>
            <a:endParaRPr lang="en-US" dirty="0"/>
          </a:p>
          <a:p>
            <a:r>
              <a:rPr lang="en-US" dirty="0"/>
              <a:t>assign an object belonging to a concrete subclass to a variable of an abstract superclass</a:t>
            </a:r>
          </a:p>
        </p:txBody>
      </p:sp>
    </p:spTree>
    <p:extLst>
      <p:ext uri="{BB962C8B-B14F-4D97-AF65-F5344CB8AC3E}">
        <p14:creationId xmlns:p14="http://schemas.microsoft.com/office/powerpoint/2010/main" val="32450662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3140</TotalTime>
  <Words>700</Words>
  <Application>Microsoft Office PowerPoint</Application>
  <PresentationFormat>Widescreen</PresentationFormat>
  <Paragraphs>78</Paragraphs>
  <Slides>25</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Aptos</vt:lpstr>
      <vt:lpstr>Aptos Display</vt:lpstr>
      <vt:lpstr>Arial</vt:lpstr>
      <vt:lpstr>Consolas</vt:lpstr>
      <vt:lpstr>Courier New</vt:lpstr>
      <vt:lpstr>Times New Roman</vt:lpstr>
      <vt:lpstr>Wingdings</vt:lpstr>
      <vt:lpstr>Office Theme</vt:lpstr>
      <vt:lpstr>PowerPoint Presentation</vt:lpstr>
      <vt:lpstr>Java OOP and Data Structures with Introduction to Secure Coding Dr. Ziping Liu  </vt:lpstr>
      <vt:lpstr>https://he.kendallhunt.com/product/java-oop-and-data-structures-introduction-secure-coding  </vt:lpstr>
      <vt:lpstr>Chapter Outlines</vt:lpstr>
      <vt:lpstr>9.1 What is an Abstract Class? </vt:lpstr>
      <vt:lpstr>9.1 What is an Abstract Class? </vt:lpstr>
      <vt:lpstr>Defining an Abstract Class</vt:lpstr>
      <vt:lpstr>Abstract Classes vs. Concrete Classes</vt:lpstr>
      <vt:lpstr>UML diagram for the Animal abstract class</vt:lpstr>
      <vt:lpstr>9.2 Interfaces</vt:lpstr>
      <vt:lpstr>9.2 Interfaces</vt:lpstr>
      <vt:lpstr>The Realization Relationship</vt:lpstr>
      <vt:lpstr>The Realization Relationship</vt:lpstr>
      <vt:lpstr>Defining an Interface</vt:lpstr>
      <vt:lpstr>Defining an Interface</vt:lpstr>
      <vt:lpstr>Defining an Interface</vt:lpstr>
      <vt:lpstr>PowerPoint Presentation</vt:lpstr>
      <vt:lpstr>PowerPoint Presentation</vt:lpstr>
      <vt:lpstr>9.3 Introducing ArrayList</vt:lpstr>
      <vt:lpstr>9.4 Pre-defined Java Interfaces</vt:lpstr>
      <vt:lpstr>9.4 Pre-defined Java Interfaces</vt:lpstr>
      <vt:lpstr>9.4 Pre-defined Java Interfaces</vt:lpstr>
      <vt:lpstr>9.4 Pre-defined Java Interfaces</vt:lpstr>
      <vt:lpstr>9.4 Pre-defined Java Interfaces</vt:lpstr>
      <vt:lpstr>Which National Park is 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Liu, Ziping</dc:creator>
  <cp:lastModifiedBy>Liu, Ziping</cp:lastModifiedBy>
  <cp:revision>314</cp:revision>
  <dcterms:created xsi:type="dcterms:W3CDTF">2025-01-08T14:48:28Z</dcterms:created>
  <dcterms:modified xsi:type="dcterms:W3CDTF">2025-09-15T14:58:36Z</dcterms:modified>
</cp:coreProperties>
</file>

<file path=docProps/thumbnail.jpeg>
</file>